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8D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9383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302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972ADC-FE22-4643-BE5D-905342C675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402" b="98291" l="568" r="97159">
                        <a14:foregroundMark x1="51705" y1="27350" x2="42330" y2="72650"/>
                        <a14:foregroundMark x1="55114" y1="77778" x2="27273" y2="64957"/>
                        <a14:foregroundMark x1="51705" y1="59829" x2="11364" y2="64957"/>
                        <a14:foregroundMark x1="85227" y1="64957" x2="43182" y2="67521"/>
                        <a14:foregroundMark x1="97727" y1="70085" x2="47443" y2="98291"/>
                        <a14:foregroundMark x1="48295" y1="62393" x2="1420" y2="85470"/>
                        <a14:foregroundMark x1="40909" y1="24786" x2="20739" y2="24786"/>
                        <a14:foregroundMark x1="44886" y1="22222" x2="87784" y2="22222"/>
                        <a14:foregroundMark x1="57670" y1="35043" x2="22443" y2="32479"/>
                        <a14:foregroundMark x1="55114" y1="32479" x2="25000" y2="40171"/>
                        <a14:foregroundMark x1="25000" y1="40171" x2="25000" y2="40171"/>
                        <a14:foregroundMark x1="52557" y1="42735" x2="6534" y2="52137"/>
                        <a14:foregroundMark x1="24148" y1="50427" x2="568" y2="42735"/>
                        <a14:foregroundMark x1="19886" y1="42735" x2="5682" y2="42735"/>
                        <a14:foregroundMark x1="86080" y1="37607" x2="78409" y2="452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020" y="6087291"/>
            <a:ext cx="1586581" cy="527538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41B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141B4D"/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3161571" y="1474637"/>
            <a:ext cx="534062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b="1" i="1" dirty="0">
                <a:solidFill>
                  <a:srgbClr val="E8DCC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راهنمای کامل حقوقی و اداری</a:t>
            </a:r>
            <a:endParaRPr lang="en-US" b="1" dirty="0"/>
          </a:p>
        </p:txBody>
      </p:sp>
      <p:sp>
        <p:nvSpPr>
          <p:cNvPr id="7" name="Text 5"/>
          <p:cNvSpPr/>
          <p:nvPr/>
        </p:nvSpPr>
        <p:spPr>
          <a:xfrm>
            <a:off x="2325015" y="2034211"/>
            <a:ext cx="7014134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نامه عدم نیاز برای بیمه بیکاری</a:t>
            </a:r>
            <a:endParaRPr lang="en-US" sz="4400" dirty="0"/>
          </a:p>
        </p:txBody>
      </p:sp>
      <p:sp>
        <p:nvSpPr>
          <p:cNvPr id="8" name="Shape 6"/>
          <p:cNvSpPr/>
          <p:nvPr/>
        </p:nvSpPr>
        <p:spPr>
          <a:xfrm>
            <a:off x="5088636" y="3246120"/>
            <a:ext cx="2011680" cy="0"/>
          </a:xfrm>
          <a:prstGeom prst="line">
            <a:avLst/>
          </a:prstGeom>
          <a:noFill/>
          <a:ln w="25400">
            <a:solidFill>
              <a:srgbClr val="B08D5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3118744" y="3423036"/>
            <a:ext cx="6220406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dirty="0">
                <a:solidFill>
                  <a:srgbClr val="CADCF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تعریف، </a:t>
            </a:r>
            <a:r>
              <a:rPr lang="fa-IR" dirty="0">
                <a:solidFill>
                  <a:srgbClr val="CADCF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شرایط </a:t>
            </a:r>
            <a:r>
              <a:rPr lang="en-US" dirty="0" err="1">
                <a:solidFill>
                  <a:srgbClr val="CADCF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دریافت</a:t>
            </a:r>
            <a:r>
              <a:rPr lang="en-US" dirty="0">
                <a:solidFill>
                  <a:srgbClr val="CADCF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مقرری، تاریخ موثر، حقوق کارگر و تکالیف کارفرما</a:t>
            </a: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3392556" y="6035040"/>
            <a:ext cx="5109641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 err="1">
                <a:solidFill>
                  <a:schemeClr val="bg1"/>
                </a:solidFill>
                <a:latin typeface="IRANYekanX Bold" pitchFamily="2" charset="-78"/>
                <a:ea typeface="Arial" pitchFamily="34" charset="-122"/>
                <a:cs typeface="IRANYekanX Bold" pitchFamily="2" charset="-78"/>
              </a:rPr>
              <a:t>حصین</a:t>
            </a:r>
            <a:r>
              <a:rPr lang="en-US" sz="2000" b="1" dirty="0">
                <a:solidFill>
                  <a:schemeClr val="bg1"/>
                </a:solidFill>
                <a:latin typeface="IRANYekanX Bold" pitchFamily="2" charset="-78"/>
                <a:ea typeface="Arial" pitchFamily="34" charset="-122"/>
                <a:cs typeface="IRANYekanX Bold" pitchFamily="2" charset="-78"/>
              </a:rPr>
              <a:t> حاسب</a:t>
            </a:r>
            <a:endParaRPr lang="en-US" sz="2000" b="1" dirty="0">
              <a:solidFill>
                <a:schemeClr val="bg1"/>
              </a:solidFill>
              <a:latin typeface="IRANYekanX Bold" pitchFamily="2" charset="-78"/>
              <a:cs typeface="IRANYekanX Bold" pitchFamily="2" charset="-78"/>
            </a:endParaRPr>
          </a:p>
        </p:txBody>
      </p:sp>
      <p:sp>
        <p:nvSpPr>
          <p:cNvPr id="14" name="Text 8">
            <a:extLst>
              <a:ext uri="{FF2B5EF4-FFF2-40B4-BE49-F238E27FC236}">
                <a16:creationId xmlns:a16="http://schemas.microsoft.com/office/drawing/2014/main" id="{B3D1C243-0EA0-4B15-A71F-3DBAA37C975B}"/>
              </a:ext>
            </a:extLst>
          </p:cNvPr>
          <p:cNvSpPr/>
          <p:nvPr/>
        </p:nvSpPr>
        <p:spPr>
          <a:xfrm>
            <a:off x="5027058" y="6364025"/>
            <a:ext cx="204716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hacinhaseb.com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1CEC3D7-21B5-4FCA-B95C-6185745C59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492" y="-5584"/>
            <a:ext cx="10301814" cy="686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701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502920"/>
            <a:ext cx="107259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2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تعریف نامه عدم نیاز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731520" y="1508760"/>
            <a:ext cx="10725912" cy="1965960"/>
          </a:xfrm>
          <a:prstGeom prst="roundRect">
            <a:avLst>
              <a:gd name="adj" fmla="val 4651"/>
            </a:avLst>
          </a:prstGeom>
          <a:solidFill>
            <a:srgbClr val="F4F6FB"/>
          </a:solidFill>
          <a:ln/>
        </p:spPr>
      </p:sp>
      <p:sp>
        <p:nvSpPr>
          <p:cNvPr id="4" name="Text 2"/>
          <p:cNvSpPr/>
          <p:nvPr/>
        </p:nvSpPr>
        <p:spPr>
          <a:xfrm>
            <a:off x="1051560" y="1737360"/>
            <a:ext cx="10085832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>
              <a:lnSpc>
                <a:spcPct val="135000"/>
              </a:lnSpc>
            </a:pPr>
            <a:r>
              <a:rPr lang="fa-IR" sz="16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نامه عدم نیاز سندی است که توسط کارفرما صادر می‌شود و در آن اعلام می‌کند که از تاریخ مشخصی دیگر به خدمات کارگر یا کارمند نیاز ندارد</a:t>
            </a:r>
            <a:r>
              <a:rPr lang="fa-IR" sz="16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 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731520" y="3794760"/>
            <a:ext cx="107259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7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این نامه معمولاً شامل موارد زیر است:</a:t>
            </a:r>
            <a:endParaRPr lang="en-US" sz="1700" dirty="0"/>
          </a:p>
        </p:txBody>
      </p:sp>
      <p:sp>
        <p:nvSpPr>
          <p:cNvPr id="6" name="Shape 4"/>
          <p:cNvSpPr/>
          <p:nvPr/>
        </p:nvSpPr>
        <p:spPr>
          <a:xfrm>
            <a:off x="5527548" y="4343400"/>
            <a:ext cx="384048" cy="384048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7" name="Text 5"/>
          <p:cNvSpPr/>
          <p:nvPr/>
        </p:nvSpPr>
        <p:spPr>
          <a:xfrm>
            <a:off x="5527548" y="43434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76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176" dirty="0"/>
          </a:p>
        </p:txBody>
      </p:sp>
      <p:sp>
        <p:nvSpPr>
          <p:cNvPr id="8" name="Text 6"/>
          <p:cNvSpPr/>
          <p:nvPr/>
        </p:nvSpPr>
        <p:spPr>
          <a:xfrm>
            <a:off x="731520" y="4343400"/>
            <a:ext cx="467715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35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مشخصات </a:t>
            </a:r>
            <a:r>
              <a:rPr lang="en-US" sz="135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کارگر</a:t>
            </a:r>
            <a:r>
              <a:rPr lang="en-US" sz="135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fa-IR" sz="135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</a:t>
            </a:r>
            <a:r>
              <a:rPr lang="en-US" sz="135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نام</a:t>
            </a:r>
            <a:r>
              <a:rPr lang="en-US" sz="135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، شماره پرسنلی، </a:t>
            </a:r>
            <a:r>
              <a:rPr lang="en-US" sz="135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کد</a:t>
            </a:r>
            <a:r>
              <a:rPr lang="en-US" sz="135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35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ملی</a:t>
            </a:r>
            <a:r>
              <a:rPr lang="fa-IR" sz="135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)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11073384" y="4343400"/>
            <a:ext cx="384048" cy="384048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0" name="Text 8"/>
          <p:cNvSpPr/>
          <p:nvPr/>
        </p:nvSpPr>
        <p:spPr>
          <a:xfrm>
            <a:off x="11073384" y="43434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76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176" dirty="0"/>
          </a:p>
        </p:txBody>
      </p:sp>
      <p:sp>
        <p:nvSpPr>
          <p:cNvPr id="11" name="Text 9"/>
          <p:cNvSpPr/>
          <p:nvPr/>
        </p:nvSpPr>
        <p:spPr>
          <a:xfrm>
            <a:off x="6277356" y="4343400"/>
            <a:ext cx="467715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5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عنوان شغل و محل خدمت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5527548" y="5047488"/>
            <a:ext cx="384048" cy="384048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3" name="Text 11"/>
          <p:cNvSpPr/>
          <p:nvPr/>
        </p:nvSpPr>
        <p:spPr>
          <a:xfrm>
            <a:off x="5527548" y="504748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76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176" dirty="0"/>
          </a:p>
        </p:txBody>
      </p:sp>
      <p:sp>
        <p:nvSpPr>
          <p:cNvPr id="14" name="Text 12"/>
          <p:cNvSpPr/>
          <p:nvPr/>
        </p:nvSpPr>
        <p:spPr>
          <a:xfrm>
            <a:off x="731520" y="5047488"/>
            <a:ext cx="467715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5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تاریخ شروع همکاری</a:t>
            </a:r>
            <a:endParaRPr lang="en-US" sz="1350" dirty="0"/>
          </a:p>
        </p:txBody>
      </p:sp>
      <p:sp>
        <p:nvSpPr>
          <p:cNvPr id="15" name="Shape 13"/>
          <p:cNvSpPr/>
          <p:nvPr/>
        </p:nvSpPr>
        <p:spPr>
          <a:xfrm>
            <a:off x="11073384" y="5047488"/>
            <a:ext cx="384048" cy="384048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6" name="Text 14"/>
          <p:cNvSpPr/>
          <p:nvPr/>
        </p:nvSpPr>
        <p:spPr>
          <a:xfrm>
            <a:off x="11073384" y="504748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76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176" dirty="0"/>
          </a:p>
        </p:txBody>
      </p:sp>
      <p:sp>
        <p:nvSpPr>
          <p:cNvPr id="17" name="Text 15"/>
          <p:cNvSpPr/>
          <p:nvPr/>
        </p:nvSpPr>
        <p:spPr>
          <a:xfrm>
            <a:off x="6277356" y="5047488"/>
            <a:ext cx="467715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5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تاریخ قطع همکاری</a:t>
            </a:r>
            <a:endParaRPr lang="en-US" sz="1350" dirty="0"/>
          </a:p>
        </p:txBody>
      </p:sp>
      <p:sp>
        <p:nvSpPr>
          <p:cNvPr id="18" name="Shape 16"/>
          <p:cNvSpPr/>
          <p:nvPr/>
        </p:nvSpPr>
        <p:spPr>
          <a:xfrm>
            <a:off x="5527548" y="5751576"/>
            <a:ext cx="384048" cy="384048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9" name="Text 17"/>
          <p:cNvSpPr/>
          <p:nvPr/>
        </p:nvSpPr>
        <p:spPr>
          <a:xfrm>
            <a:off x="5527548" y="575157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76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176" dirty="0"/>
          </a:p>
        </p:txBody>
      </p:sp>
      <p:sp>
        <p:nvSpPr>
          <p:cNvPr id="20" name="Text 18"/>
          <p:cNvSpPr/>
          <p:nvPr/>
        </p:nvSpPr>
        <p:spPr>
          <a:xfrm>
            <a:off x="731520" y="5751576"/>
            <a:ext cx="467715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5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علت قطع همکاری</a:t>
            </a:r>
            <a:endParaRPr lang="en-US" sz="1350" dirty="0"/>
          </a:p>
        </p:txBody>
      </p:sp>
      <p:sp>
        <p:nvSpPr>
          <p:cNvPr id="21" name="Shape 19"/>
          <p:cNvSpPr/>
          <p:nvPr/>
        </p:nvSpPr>
        <p:spPr>
          <a:xfrm>
            <a:off x="11073384" y="5751576"/>
            <a:ext cx="384048" cy="384048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22" name="Text 20"/>
          <p:cNvSpPr/>
          <p:nvPr/>
        </p:nvSpPr>
        <p:spPr>
          <a:xfrm>
            <a:off x="11073384" y="575157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76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176" dirty="0"/>
          </a:p>
        </p:txBody>
      </p:sp>
      <p:sp>
        <p:nvSpPr>
          <p:cNvPr id="23" name="Text 21"/>
          <p:cNvSpPr/>
          <p:nvPr/>
        </p:nvSpPr>
        <p:spPr>
          <a:xfrm>
            <a:off x="6277356" y="5751576"/>
            <a:ext cx="4677156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5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تایید غیرارادی بودن قطع همکاری</a:t>
            </a:r>
            <a:endParaRPr lang="en-US" sz="1350" dirty="0"/>
          </a:p>
        </p:txBody>
      </p:sp>
      <p:sp>
        <p:nvSpPr>
          <p:cNvPr id="24" name="Text 22"/>
          <p:cNvSpPr/>
          <p:nvPr/>
        </p:nvSpPr>
        <p:spPr>
          <a:xfrm>
            <a:off x="11365992" y="640080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41B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502920"/>
            <a:ext cx="107259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چرا این نامه اهمیت دارد؟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731520" y="1417320"/>
            <a:ext cx="10725912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lnSpc>
                <a:spcPct val="135000"/>
              </a:lnSpc>
              <a:buNone/>
            </a:pPr>
            <a:r>
              <a:rPr lang="en-US" sz="2000" dirty="0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نامه عدم نیاز به‌عنوان یک سند مهم، نقش کلیدی در </a:t>
            </a:r>
            <a:r>
              <a:rPr lang="en-US" sz="2000" dirty="0" err="1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احراز</a:t>
            </a:r>
            <a:r>
              <a:rPr lang="en-US" sz="2000" dirty="0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 </a:t>
            </a:r>
            <a:r>
              <a:rPr lang="fa-IR" sz="2000" dirty="0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"</a:t>
            </a:r>
            <a:r>
              <a:rPr lang="en-US" sz="2000" dirty="0" err="1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بیکاری</a:t>
            </a:r>
            <a:r>
              <a:rPr lang="en-US" sz="2000" dirty="0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 </a:t>
            </a:r>
            <a:r>
              <a:rPr lang="en-US" sz="2000" dirty="0" err="1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غیرارادی</a:t>
            </a:r>
            <a:r>
              <a:rPr lang="fa-IR" sz="2000" dirty="0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"</a:t>
            </a:r>
            <a:r>
              <a:rPr lang="en-US" sz="2000" dirty="0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 و دریافت بیمه بیکاری </a:t>
            </a:r>
            <a:r>
              <a:rPr lang="en-US" sz="2000" dirty="0" err="1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ایفا</a:t>
            </a:r>
            <a:r>
              <a:rPr lang="en-US" sz="2000" dirty="0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 </a:t>
            </a:r>
            <a:r>
              <a:rPr lang="en-US" sz="2000" dirty="0" err="1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می‌کند</a:t>
            </a:r>
            <a:r>
              <a:rPr lang="fa-IR" sz="2000" dirty="0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 </a:t>
            </a:r>
            <a:r>
              <a:rPr lang="en-US" sz="2000" dirty="0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. </a:t>
            </a:r>
            <a:r>
              <a:rPr lang="en-US" sz="2000" dirty="0" err="1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ناآگاهی</a:t>
            </a:r>
            <a:r>
              <a:rPr lang="en-US" sz="2000" dirty="0">
                <a:solidFill>
                  <a:srgbClr val="CADCFC"/>
                </a:solidFill>
                <a:latin typeface="Arial" pitchFamily="34" charset="0"/>
                <a:ea typeface="Arial" pitchFamily="34" charset="-122"/>
              </a:rPr>
              <a:t> از مفهوم، نحوه تنظیم و تاریخ موثر آن، کارگران را از حقوق قانونی‌شان محروم می‌کند.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731520" y="2788920"/>
            <a:ext cx="3331464" cy="2834640"/>
          </a:xfrm>
          <a:prstGeom prst="roundRect">
            <a:avLst>
              <a:gd name="adj" fmla="val 2581"/>
            </a:avLst>
          </a:prstGeom>
          <a:solidFill>
            <a:srgbClr val="1E2761"/>
          </a:solidFill>
          <a:ln/>
        </p:spPr>
      </p:sp>
      <p:sp>
        <p:nvSpPr>
          <p:cNvPr id="5" name="Shape 3"/>
          <p:cNvSpPr/>
          <p:nvPr/>
        </p:nvSpPr>
        <p:spPr>
          <a:xfrm>
            <a:off x="2077212" y="3108960"/>
            <a:ext cx="640080" cy="64008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6" name="Text 4"/>
          <p:cNvSpPr/>
          <p:nvPr/>
        </p:nvSpPr>
        <p:spPr>
          <a:xfrm>
            <a:off x="2077212" y="31089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960" dirty="0"/>
          </a:p>
        </p:txBody>
      </p:sp>
      <p:sp>
        <p:nvSpPr>
          <p:cNvPr id="7" name="Text 5"/>
          <p:cNvSpPr/>
          <p:nvPr/>
        </p:nvSpPr>
        <p:spPr>
          <a:xfrm>
            <a:off x="960120" y="3931920"/>
            <a:ext cx="287426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سند اثبات بیکاری غیرارادی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960120" y="4617720"/>
            <a:ext cx="28742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CADCF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قرینه‌ای بر اینکه بیکاری به میل کارگر نبوده است</a:t>
            </a:r>
            <a:endParaRPr lang="en-US" sz="1600" b="1" dirty="0"/>
          </a:p>
        </p:txBody>
      </p:sp>
      <p:sp>
        <p:nvSpPr>
          <p:cNvPr id="9" name="Shape 7"/>
          <p:cNvSpPr/>
          <p:nvPr/>
        </p:nvSpPr>
        <p:spPr>
          <a:xfrm>
            <a:off x="4428744" y="2788920"/>
            <a:ext cx="3331464" cy="2834640"/>
          </a:xfrm>
          <a:prstGeom prst="roundRect">
            <a:avLst>
              <a:gd name="adj" fmla="val 2581"/>
            </a:avLst>
          </a:prstGeom>
          <a:solidFill>
            <a:srgbClr val="1E2761"/>
          </a:solidFill>
          <a:ln/>
        </p:spPr>
      </p:sp>
      <p:sp>
        <p:nvSpPr>
          <p:cNvPr id="10" name="Shape 8"/>
          <p:cNvSpPr/>
          <p:nvPr/>
        </p:nvSpPr>
        <p:spPr>
          <a:xfrm>
            <a:off x="5774436" y="3108960"/>
            <a:ext cx="640080" cy="64008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1" name="Text 9"/>
          <p:cNvSpPr/>
          <p:nvPr/>
        </p:nvSpPr>
        <p:spPr>
          <a:xfrm>
            <a:off x="5774436" y="31089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960" dirty="0"/>
          </a:p>
        </p:txBody>
      </p:sp>
      <p:sp>
        <p:nvSpPr>
          <p:cNvPr id="12" name="Text 10"/>
          <p:cNvSpPr/>
          <p:nvPr/>
        </p:nvSpPr>
        <p:spPr>
          <a:xfrm>
            <a:off x="4657344" y="3931920"/>
            <a:ext cx="287426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مرجع تشخیص شعب تامین اجتماعی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4657344" y="4617720"/>
            <a:ext cx="28742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CADCF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مورد استناد در اداره کار و شعب تامین اجتماعی</a:t>
            </a:r>
            <a:endParaRPr lang="en-US" sz="1600" b="1" dirty="0"/>
          </a:p>
        </p:txBody>
      </p:sp>
      <p:sp>
        <p:nvSpPr>
          <p:cNvPr id="14" name="Shape 12"/>
          <p:cNvSpPr/>
          <p:nvPr/>
        </p:nvSpPr>
        <p:spPr>
          <a:xfrm>
            <a:off x="8125968" y="2788920"/>
            <a:ext cx="3331464" cy="2834640"/>
          </a:xfrm>
          <a:prstGeom prst="roundRect">
            <a:avLst>
              <a:gd name="adj" fmla="val 2581"/>
            </a:avLst>
          </a:prstGeom>
          <a:solidFill>
            <a:srgbClr val="1E2761"/>
          </a:solidFill>
          <a:ln/>
        </p:spPr>
      </p:sp>
      <p:sp>
        <p:nvSpPr>
          <p:cNvPr id="15" name="Shape 13"/>
          <p:cNvSpPr/>
          <p:nvPr/>
        </p:nvSpPr>
        <p:spPr>
          <a:xfrm>
            <a:off x="9471660" y="3108960"/>
            <a:ext cx="640080" cy="64008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6" name="Text 14"/>
          <p:cNvSpPr/>
          <p:nvPr/>
        </p:nvSpPr>
        <p:spPr>
          <a:xfrm>
            <a:off x="9471660" y="31089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960" dirty="0"/>
          </a:p>
        </p:txBody>
      </p:sp>
      <p:sp>
        <p:nvSpPr>
          <p:cNvPr id="17" name="Text 15"/>
          <p:cNvSpPr/>
          <p:nvPr/>
        </p:nvSpPr>
        <p:spPr>
          <a:xfrm>
            <a:off x="8354568" y="3931920"/>
            <a:ext cx="287426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پیش‌نیاز صدور مفاصا حساب بیمه</a:t>
            </a:r>
            <a:endParaRPr lang="en-US" sz="1550" dirty="0"/>
          </a:p>
        </p:txBody>
      </p:sp>
      <p:sp>
        <p:nvSpPr>
          <p:cNvPr id="18" name="Text 16"/>
          <p:cNvSpPr/>
          <p:nvPr/>
        </p:nvSpPr>
        <p:spPr>
          <a:xfrm>
            <a:off x="8354568" y="4617720"/>
            <a:ext cx="28742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CADCF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همراه با مفاصا حساب برای تعیین وضعیت حق بیمه</a:t>
            </a:r>
            <a:endParaRPr lang="en-US" sz="1600" b="1" dirty="0"/>
          </a:p>
        </p:txBody>
      </p:sp>
      <p:sp>
        <p:nvSpPr>
          <p:cNvPr id="19" name="Text 17"/>
          <p:cNvSpPr/>
          <p:nvPr/>
        </p:nvSpPr>
        <p:spPr>
          <a:xfrm>
            <a:off x="11365992" y="640080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502920"/>
            <a:ext cx="107259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2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شرایط بهره‌مندی از بیمه بیکاری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731520" y="1234440"/>
            <a:ext cx="107259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b="1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برای استفاده از مقرری بیمه بیکاری باید سه شرط زیر احراز شود</a:t>
            </a:r>
            <a:r>
              <a:rPr lang="en-US" sz="16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731520" y="1965960"/>
            <a:ext cx="10725912" cy="1234440"/>
          </a:xfrm>
          <a:prstGeom prst="roundRect">
            <a:avLst>
              <a:gd name="adj" fmla="val 5926"/>
            </a:avLst>
          </a:prstGeom>
          <a:solidFill>
            <a:srgbClr val="F4F6FB"/>
          </a:solidFill>
          <a:ln/>
        </p:spPr>
      </p:sp>
      <p:sp>
        <p:nvSpPr>
          <p:cNvPr id="5" name="Shape 3"/>
          <p:cNvSpPr/>
          <p:nvPr/>
        </p:nvSpPr>
        <p:spPr>
          <a:xfrm>
            <a:off x="10543032" y="2263140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6" name="Text 4"/>
          <p:cNvSpPr/>
          <p:nvPr/>
        </p:nvSpPr>
        <p:spPr>
          <a:xfrm>
            <a:off x="10543032" y="226314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۱</a:t>
            </a:r>
            <a:endParaRPr lang="en-US" sz="1960" dirty="0"/>
          </a:p>
        </p:txBody>
      </p:sp>
      <p:sp>
        <p:nvSpPr>
          <p:cNvPr id="7" name="Text 5"/>
          <p:cNvSpPr/>
          <p:nvPr/>
        </p:nvSpPr>
        <p:spPr>
          <a:xfrm>
            <a:off x="1005840" y="2130552"/>
            <a:ext cx="93543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7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بیکاری، غیرارادی بوده باشد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1005840" y="2587752"/>
            <a:ext cx="935431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نامه عدم نیاز مهم‌ترین سند اثبات این موضوع است</a:t>
            </a:r>
            <a:endParaRPr lang="en-US" dirty="0"/>
          </a:p>
        </p:txBody>
      </p:sp>
      <p:sp>
        <p:nvSpPr>
          <p:cNvPr id="9" name="Shape 7"/>
          <p:cNvSpPr/>
          <p:nvPr/>
        </p:nvSpPr>
        <p:spPr>
          <a:xfrm>
            <a:off x="731520" y="3383280"/>
            <a:ext cx="10725912" cy="1234440"/>
          </a:xfrm>
          <a:prstGeom prst="roundRect">
            <a:avLst>
              <a:gd name="adj" fmla="val 5926"/>
            </a:avLst>
          </a:prstGeom>
          <a:solidFill>
            <a:srgbClr val="F4F6FB"/>
          </a:solidFill>
          <a:ln/>
        </p:spPr>
      </p:sp>
      <p:sp>
        <p:nvSpPr>
          <p:cNvPr id="10" name="Shape 8"/>
          <p:cNvSpPr/>
          <p:nvPr/>
        </p:nvSpPr>
        <p:spPr>
          <a:xfrm>
            <a:off x="10543032" y="3680460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1" name="Text 9"/>
          <p:cNvSpPr/>
          <p:nvPr/>
        </p:nvSpPr>
        <p:spPr>
          <a:xfrm>
            <a:off x="10543032" y="36804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۲</a:t>
            </a:r>
            <a:endParaRPr lang="en-US" sz="1960" dirty="0"/>
          </a:p>
        </p:txBody>
      </p:sp>
      <p:sp>
        <p:nvSpPr>
          <p:cNvPr id="12" name="Text 10"/>
          <p:cNvSpPr/>
          <p:nvPr/>
        </p:nvSpPr>
        <p:spPr>
          <a:xfrm>
            <a:off x="1005840" y="3547872"/>
            <a:ext cx="93543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7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مشمول قانون کار و تامین اجتماعی باشد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1005840" y="4005072"/>
            <a:ext cx="935431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قرارداد کارگر تابع قانون کار و بیمه تامین اجتماعی بوده است</a:t>
            </a:r>
            <a:endParaRPr lang="en-US" dirty="0"/>
          </a:p>
        </p:txBody>
      </p:sp>
      <p:sp>
        <p:nvSpPr>
          <p:cNvPr id="14" name="Shape 12"/>
          <p:cNvSpPr/>
          <p:nvPr/>
        </p:nvSpPr>
        <p:spPr>
          <a:xfrm>
            <a:off x="731520" y="4800600"/>
            <a:ext cx="10725912" cy="1234440"/>
          </a:xfrm>
          <a:prstGeom prst="roundRect">
            <a:avLst>
              <a:gd name="adj" fmla="val 5926"/>
            </a:avLst>
          </a:prstGeom>
          <a:solidFill>
            <a:srgbClr val="F4F6FB"/>
          </a:solidFill>
          <a:ln/>
        </p:spPr>
      </p:sp>
      <p:sp>
        <p:nvSpPr>
          <p:cNvPr id="15" name="Shape 13"/>
          <p:cNvSpPr/>
          <p:nvPr/>
        </p:nvSpPr>
        <p:spPr>
          <a:xfrm>
            <a:off x="10543032" y="5097780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6" name="Text 14"/>
          <p:cNvSpPr/>
          <p:nvPr/>
        </p:nvSpPr>
        <p:spPr>
          <a:xfrm>
            <a:off x="10543032" y="50977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۳</a:t>
            </a:r>
            <a:endParaRPr lang="en-US" sz="1960" dirty="0"/>
          </a:p>
        </p:txBody>
      </p:sp>
      <p:sp>
        <p:nvSpPr>
          <p:cNvPr id="17" name="Text 15"/>
          <p:cNvSpPr/>
          <p:nvPr/>
        </p:nvSpPr>
        <p:spPr>
          <a:xfrm>
            <a:off x="1005840" y="4965192"/>
            <a:ext cx="93543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7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سابقه پرداخت کافی حق بیمه را داشته باشد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1005840" y="5422392"/>
            <a:ext cx="935431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طبق مدت زمان مقرر در قانون بیمه بیکاری</a:t>
            </a:r>
            <a:endParaRPr lang="en-US" dirty="0"/>
          </a:p>
        </p:txBody>
      </p:sp>
      <p:sp>
        <p:nvSpPr>
          <p:cNvPr id="19" name="Text 17"/>
          <p:cNvSpPr/>
          <p:nvPr/>
        </p:nvSpPr>
        <p:spPr>
          <a:xfrm>
            <a:off x="11365992" y="640080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502920"/>
            <a:ext cx="107259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0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چه زمانی کارفرما نامه را صادر می‌کند؟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731520" y="1600200"/>
            <a:ext cx="5180076" cy="1417320"/>
          </a:xfrm>
          <a:prstGeom prst="roundRect">
            <a:avLst>
              <a:gd name="adj" fmla="val 5161"/>
            </a:avLst>
          </a:prstGeom>
          <a:solidFill>
            <a:srgbClr val="F4F6FB"/>
          </a:solidFill>
          <a:ln/>
        </p:spPr>
      </p:sp>
      <p:sp>
        <p:nvSpPr>
          <p:cNvPr id="4" name="Shape 2"/>
          <p:cNvSpPr/>
          <p:nvPr/>
        </p:nvSpPr>
        <p:spPr>
          <a:xfrm>
            <a:off x="5042916" y="1892808"/>
            <a:ext cx="548640" cy="54864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5" name="Text 3"/>
          <p:cNvSpPr/>
          <p:nvPr/>
        </p:nvSpPr>
        <p:spPr>
          <a:xfrm>
            <a:off x="5042916" y="1892808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8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680" dirty="0"/>
          </a:p>
        </p:txBody>
      </p:sp>
      <p:sp>
        <p:nvSpPr>
          <p:cNvPr id="6" name="Text 4"/>
          <p:cNvSpPr/>
          <p:nvPr/>
        </p:nvSpPr>
        <p:spPr>
          <a:xfrm>
            <a:off x="820312" y="1933888"/>
            <a:ext cx="417423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7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تعدیل نیرو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1005840" y="2286000"/>
            <a:ext cx="46314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600" b="1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به دلیل مشکلات مالی یا کاهش فعالیت شرکت</a:t>
            </a:r>
            <a:endParaRPr lang="en-US" sz="1600" b="1" dirty="0"/>
          </a:p>
        </p:txBody>
      </p:sp>
      <p:sp>
        <p:nvSpPr>
          <p:cNvPr id="8" name="Shape 6"/>
          <p:cNvSpPr/>
          <p:nvPr/>
        </p:nvSpPr>
        <p:spPr>
          <a:xfrm>
            <a:off x="6277356" y="1600200"/>
            <a:ext cx="5180076" cy="1417320"/>
          </a:xfrm>
          <a:prstGeom prst="roundRect">
            <a:avLst>
              <a:gd name="adj" fmla="val 5161"/>
            </a:avLst>
          </a:prstGeom>
          <a:solidFill>
            <a:srgbClr val="F4F6FB"/>
          </a:solidFill>
          <a:ln/>
        </p:spPr>
      </p:sp>
      <p:sp>
        <p:nvSpPr>
          <p:cNvPr id="9" name="Shape 7"/>
          <p:cNvSpPr/>
          <p:nvPr/>
        </p:nvSpPr>
        <p:spPr>
          <a:xfrm>
            <a:off x="10588752" y="1892808"/>
            <a:ext cx="548640" cy="54864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0" name="Text 8"/>
          <p:cNvSpPr/>
          <p:nvPr/>
        </p:nvSpPr>
        <p:spPr>
          <a:xfrm>
            <a:off x="10588752" y="1892808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8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680" dirty="0"/>
          </a:p>
        </p:txBody>
      </p:sp>
      <p:sp>
        <p:nvSpPr>
          <p:cNvPr id="11" name="Text 9"/>
          <p:cNvSpPr/>
          <p:nvPr/>
        </p:nvSpPr>
        <p:spPr>
          <a:xfrm>
            <a:off x="6345936" y="1965960"/>
            <a:ext cx="417423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7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تعطیلی کارگاه</a:t>
            </a:r>
            <a:endParaRPr lang="en-US" sz="1700" dirty="0"/>
          </a:p>
        </p:txBody>
      </p:sp>
      <p:sp>
        <p:nvSpPr>
          <p:cNvPr id="12" name="Text 10"/>
          <p:cNvSpPr/>
          <p:nvPr/>
        </p:nvSpPr>
        <p:spPr>
          <a:xfrm>
            <a:off x="6551676" y="2286000"/>
            <a:ext cx="46314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600" b="1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تعطیلی کامل یا موقت محل کار</a:t>
            </a:r>
            <a:endParaRPr lang="en-US" sz="1600" b="1" dirty="0"/>
          </a:p>
        </p:txBody>
      </p:sp>
      <p:sp>
        <p:nvSpPr>
          <p:cNvPr id="13" name="Shape 11"/>
          <p:cNvSpPr/>
          <p:nvPr/>
        </p:nvSpPr>
        <p:spPr>
          <a:xfrm>
            <a:off x="731520" y="3337560"/>
            <a:ext cx="5180076" cy="1417320"/>
          </a:xfrm>
          <a:prstGeom prst="roundRect">
            <a:avLst>
              <a:gd name="adj" fmla="val 5161"/>
            </a:avLst>
          </a:prstGeom>
          <a:solidFill>
            <a:srgbClr val="F4F6FB"/>
          </a:solidFill>
          <a:ln/>
        </p:spPr>
      </p:sp>
      <p:sp>
        <p:nvSpPr>
          <p:cNvPr id="14" name="Shape 12"/>
          <p:cNvSpPr/>
          <p:nvPr/>
        </p:nvSpPr>
        <p:spPr>
          <a:xfrm>
            <a:off x="5042916" y="3630168"/>
            <a:ext cx="548640" cy="54864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5" name="Text 13"/>
          <p:cNvSpPr/>
          <p:nvPr/>
        </p:nvSpPr>
        <p:spPr>
          <a:xfrm>
            <a:off x="5042916" y="3630168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8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680" dirty="0"/>
          </a:p>
        </p:txBody>
      </p:sp>
      <p:sp>
        <p:nvSpPr>
          <p:cNvPr id="16" name="Text 14"/>
          <p:cNvSpPr/>
          <p:nvPr/>
        </p:nvSpPr>
        <p:spPr>
          <a:xfrm>
            <a:off x="820312" y="3684502"/>
            <a:ext cx="417423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7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تغییر ساختار سازمانی</a:t>
            </a:r>
            <a:endParaRPr lang="en-US" sz="1700" dirty="0"/>
          </a:p>
        </p:txBody>
      </p:sp>
      <p:sp>
        <p:nvSpPr>
          <p:cNvPr id="17" name="Text 15"/>
          <p:cNvSpPr/>
          <p:nvPr/>
        </p:nvSpPr>
        <p:spPr>
          <a:xfrm>
            <a:off x="1005840" y="4023360"/>
            <a:ext cx="46314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600" b="1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حذف برخی پست‌های سازمانی</a:t>
            </a:r>
            <a:endParaRPr lang="en-US" sz="1600" b="1" dirty="0"/>
          </a:p>
        </p:txBody>
      </p:sp>
      <p:sp>
        <p:nvSpPr>
          <p:cNvPr id="18" name="Shape 16"/>
          <p:cNvSpPr/>
          <p:nvPr/>
        </p:nvSpPr>
        <p:spPr>
          <a:xfrm>
            <a:off x="6277356" y="3337560"/>
            <a:ext cx="5180076" cy="1417320"/>
          </a:xfrm>
          <a:prstGeom prst="roundRect">
            <a:avLst>
              <a:gd name="adj" fmla="val 5161"/>
            </a:avLst>
          </a:prstGeom>
          <a:solidFill>
            <a:srgbClr val="F4F6FB"/>
          </a:solidFill>
          <a:ln/>
        </p:spPr>
      </p:sp>
      <p:sp>
        <p:nvSpPr>
          <p:cNvPr id="19" name="Shape 17"/>
          <p:cNvSpPr/>
          <p:nvPr/>
        </p:nvSpPr>
        <p:spPr>
          <a:xfrm>
            <a:off x="10588752" y="3630168"/>
            <a:ext cx="548640" cy="54864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20" name="Text 18"/>
          <p:cNvSpPr/>
          <p:nvPr/>
        </p:nvSpPr>
        <p:spPr>
          <a:xfrm>
            <a:off x="10588752" y="3630168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8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680" dirty="0"/>
          </a:p>
        </p:txBody>
      </p:sp>
      <p:sp>
        <p:nvSpPr>
          <p:cNvPr id="21" name="Text 19"/>
          <p:cNvSpPr/>
          <p:nvPr/>
        </p:nvSpPr>
        <p:spPr>
          <a:xfrm>
            <a:off x="6345936" y="3703320"/>
            <a:ext cx="417423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7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کاهش حجم کار</a:t>
            </a:r>
            <a:endParaRPr lang="en-US" sz="1700" dirty="0"/>
          </a:p>
        </p:txBody>
      </p:sp>
      <p:sp>
        <p:nvSpPr>
          <p:cNvPr id="22" name="Text 20"/>
          <p:cNvSpPr/>
          <p:nvPr/>
        </p:nvSpPr>
        <p:spPr>
          <a:xfrm>
            <a:off x="6551676" y="4023360"/>
            <a:ext cx="46314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600" b="1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عدم توانایی در حفظ همه نیروهای فعلی</a:t>
            </a:r>
            <a:endParaRPr lang="en-US" sz="1600" b="1" dirty="0"/>
          </a:p>
        </p:txBody>
      </p:sp>
      <p:sp>
        <p:nvSpPr>
          <p:cNvPr id="23" name="Text 21"/>
          <p:cNvSpPr/>
          <p:nvPr/>
        </p:nvSpPr>
        <p:spPr>
          <a:xfrm>
            <a:off x="731520" y="5453270"/>
            <a:ext cx="1072591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2000" b="1" i="1" dirty="0" err="1">
                <a:solidFill>
                  <a:srgbClr val="B08D5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نکته</a:t>
            </a:r>
            <a:r>
              <a:rPr lang="en-US" sz="2000" b="1" i="1" dirty="0">
                <a:solidFill>
                  <a:srgbClr val="B08D5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</a:t>
            </a:r>
            <a:r>
              <a:rPr lang="fa-IR" sz="2000" b="1" i="1" dirty="0">
                <a:solidFill>
                  <a:srgbClr val="B08D5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</a:p>
          <a:p>
            <a:pPr marL="0" indent="0" algn="r" rtl="1">
              <a:buNone/>
            </a:pPr>
            <a:r>
              <a:rPr lang="en-US" i="1" dirty="0" err="1">
                <a:solidFill>
                  <a:srgbClr val="B08D5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تاریخ</a:t>
            </a:r>
            <a:r>
              <a:rPr lang="en-US" i="1" dirty="0">
                <a:solidFill>
                  <a:srgbClr val="B08D5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صدور نامه باید با تاریخ واقعی قطع همکاری منطبق باشد و بهتر است در سربرگ رسمی، با شماره، تاریخ، امضا و مهر معتبر صادر شود.</a:t>
            </a:r>
            <a:endParaRPr lang="en-US" dirty="0"/>
          </a:p>
        </p:txBody>
      </p:sp>
      <p:sp>
        <p:nvSpPr>
          <p:cNvPr id="24" name="Text 22"/>
          <p:cNvSpPr/>
          <p:nvPr/>
        </p:nvSpPr>
        <p:spPr>
          <a:xfrm>
            <a:off x="11365992" y="640080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141B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502920"/>
            <a:ext cx="107259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تاریخ نامه و تاثیر آن بر مقرری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731520" y="1463040"/>
            <a:ext cx="3291840" cy="2286000"/>
          </a:xfrm>
          <a:prstGeom prst="roundRect">
            <a:avLst>
              <a:gd name="adj" fmla="val 4000"/>
            </a:avLst>
          </a:prstGeom>
          <a:solidFill>
            <a:srgbClr val="1E2761"/>
          </a:solidFill>
          <a:ln/>
        </p:spPr>
      </p:sp>
      <p:sp>
        <p:nvSpPr>
          <p:cNvPr id="4" name="Text 2"/>
          <p:cNvSpPr/>
          <p:nvPr/>
        </p:nvSpPr>
        <p:spPr>
          <a:xfrm>
            <a:off x="731520" y="1691640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600" b="1" dirty="0">
                <a:solidFill>
                  <a:srgbClr val="B08D5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۳۰</a:t>
            </a:r>
            <a:endParaRPr lang="en-US" sz="6600" dirty="0"/>
          </a:p>
        </p:txBody>
      </p:sp>
      <p:sp>
        <p:nvSpPr>
          <p:cNvPr id="5" name="Text 3"/>
          <p:cNvSpPr/>
          <p:nvPr/>
        </p:nvSpPr>
        <p:spPr>
          <a:xfrm>
            <a:off x="960120" y="2834640"/>
            <a:ext cx="2834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CADCF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روز مهلت قانونی اعلام بیکاری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960120" y="3383280"/>
            <a:ext cx="2834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6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طبق </a:t>
            </a:r>
            <a:r>
              <a:rPr lang="en-US" sz="1600" dirty="0" err="1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بند</a:t>
            </a:r>
            <a:r>
              <a:rPr lang="en-US" sz="16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ب</a:t>
            </a:r>
            <a:r>
              <a:rPr lang="fa-IR" sz="16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ماده</a:t>
            </a:r>
            <a:r>
              <a:rPr lang="en-US" sz="16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۶ قانون بیمه بیکاری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1091672" y="1508760"/>
            <a:ext cx="365760" cy="36576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8" name="Text 6"/>
          <p:cNvSpPr/>
          <p:nvPr/>
        </p:nvSpPr>
        <p:spPr>
          <a:xfrm>
            <a:off x="11091672" y="150876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20" b="1" dirty="0">
                <a:solidFill>
                  <a:srgbClr val="141B4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!</a:t>
            </a:r>
            <a:endParaRPr lang="en-US" sz="1120" dirty="0"/>
          </a:p>
        </p:txBody>
      </p:sp>
      <p:sp>
        <p:nvSpPr>
          <p:cNvPr id="9" name="Text 7"/>
          <p:cNvSpPr/>
          <p:nvPr/>
        </p:nvSpPr>
        <p:spPr>
          <a:xfrm>
            <a:off x="4343400" y="1463040"/>
            <a:ext cx="661111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تاریخ قطع همکاری، مبنای محاسبه مهلت قانونی معرفی به بیمه بیکاری است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11091672" y="2167128"/>
            <a:ext cx="365760" cy="36576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1" name="Text 9"/>
          <p:cNvSpPr/>
          <p:nvPr/>
        </p:nvSpPr>
        <p:spPr>
          <a:xfrm>
            <a:off x="11091672" y="216712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20" b="1" dirty="0">
                <a:solidFill>
                  <a:srgbClr val="141B4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!</a:t>
            </a:r>
            <a:endParaRPr lang="en-US" sz="1120" dirty="0"/>
          </a:p>
        </p:txBody>
      </p:sp>
      <p:sp>
        <p:nvSpPr>
          <p:cNvPr id="12" name="Text 10"/>
          <p:cNvSpPr/>
          <p:nvPr/>
        </p:nvSpPr>
        <p:spPr>
          <a:xfrm>
            <a:off x="4343400" y="2121408"/>
            <a:ext cx="661111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تاریخ عقب‌تر از واقعیت ممکن است بخشی از حق کارگر را از بین ببرد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11091672" y="2825496"/>
            <a:ext cx="365760" cy="36576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4" name="Text 12"/>
          <p:cNvSpPr/>
          <p:nvPr/>
        </p:nvSpPr>
        <p:spPr>
          <a:xfrm>
            <a:off x="11091672" y="2825496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20" b="1" dirty="0">
                <a:solidFill>
                  <a:srgbClr val="141B4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!</a:t>
            </a:r>
            <a:endParaRPr lang="en-US" sz="1120" dirty="0"/>
          </a:p>
        </p:txBody>
      </p:sp>
      <p:sp>
        <p:nvSpPr>
          <p:cNvPr id="15" name="Text 13"/>
          <p:cNvSpPr/>
          <p:nvPr/>
        </p:nvSpPr>
        <p:spPr>
          <a:xfrm>
            <a:off x="4343400" y="2779776"/>
            <a:ext cx="661111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تاریخ جلوتر از واقعیت (کار بدون بیمه) نیز در بررسی پرونده مشکل‌ساز است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11091672" y="3483864"/>
            <a:ext cx="365760" cy="36576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7" name="Text 15"/>
          <p:cNvSpPr/>
          <p:nvPr/>
        </p:nvSpPr>
        <p:spPr>
          <a:xfrm>
            <a:off x="11091672" y="3483864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20" b="1" dirty="0">
                <a:solidFill>
                  <a:srgbClr val="141B4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!</a:t>
            </a:r>
            <a:endParaRPr lang="en-US" sz="1120" dirty="0"/>
          </a:p>
        </p:txBody>
      </p:sp>
      <p:sp>
        <p:nvSpPr>
          <p:cNvPr id="18" name="Text 16"/>
          <p:cNvSpPr/>
          <p:nvPr/>
        </p:nvSpPr>
        <p:spPr>
          <a:xfrm>
            <a:off x="4343400" y="3438144"/>
            <a:ext cx="661111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بهتر است تاریخ نامه با لیست بیمه و سایر مدارک هم‌خوانی داشته باشد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11365992" y="640080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502920"/>
            <a:ext cx="107259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2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اجزای اصلی نامه عدم نیاز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731520" y="1463040"/>
            <a:ext cx="10725912" cy="685800"/>
          </a:xfrm>
          <a:prstGeom prst="roundRect">
            <a:avLst>
              <a:gd name="adj" fmla="val 8000"/>
            </a:avLst>
          </a:prstGeom>
          <a:solidFill>
            <a:srgbClr val="F4F6FB"/>
          </a:solidFill>
          <a:ln/>
        </p:spPr>
      </p:sp>
      <p:sp>
        <p:nvSpPr>
          <p:cNvPr id="4" name="Shape 2"/>
          <p:cNvSpPr/>
          <p:nvPr/>
        </p:nvSpPr>
        <p:spPr>
          <a:xfrm>
            <a:off x="10954512" y="1545336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5" name="Text 3"/>
          <p:cNvSpPr/>
          <p:nvPr/>
        </p:nvSpPr>
        <p:spPr>
          <a:xfrm>
            <a:off x="10954512" y="154533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4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40" dirty="0"/>
          </a:p>
        </p:txBody>
      </p:sp>
      <p:sp>
        <p:nvSpPr>
          <p:cNvPr id="6" name="Text 4"/>
          <p:cNvSpPr/>
          <p:nvPr/>
        </p:nvSpPr>
        <p:spPr>
          <a:xfrm>
            <a:off x="1005840" y="1463040"/>
            <a:ext cx="96743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سربرگ رسمی شرکت با شماره و تاریخ</a:t>
            </a:r>
            <a:endParaRPr lang="en-US" dirty="0"/>
          </a:p>
        </p:txBody>
      </p:sp>
      <p:sp>
        <p:nvSpPr>
          <p:cNvPr id="7" name="Shape 5"/>
          <p:cNvSpPr/>
          <p:nvPr/>
        </p:nvSpPr>
        <p:spPr>
          <a:xfrm>
            <a:off x="10954512" y="2322576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8" name="Text 6"/>
          <p:cNvSpPr/>
          <p:nvPr/>
        </p:nvSpPr>
        <p:spPr>
          <a:xfrm>
            <a:off x="10954512" y="232257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4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40" dirty="0"/>
          </a:p>
        </p:txBody>
      </p:sp>
      <p:sp>
        <p:nvSpPr>
          <p:cNvPr id="9" name="Text 7"/>
          <p:cNvSpPr/>
          <p:nvPr/>
        </p:nvSpPr>
        <p:spPr>
          <a:xfrm>
            <a:off x="1005840" y="2240280"/>
            <a:ext cx="96743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مشخصات کامل </a:t>
            </a:r>
            <a:r>
              <a:rPr lang="en-US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کارگر</a:t>
            </a:r>
            <a:r>
              <a:rPr lang="en-US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fa-IR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</a:t>
            </a:r>
            <a:r>
              <a:rPr lang="en-US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نام</a:t>
            </a:r>
            <a:r>
              <a:rPr lang="en-US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، کد ملی، </a:t>
            </a:r>
            <a:r>
              <a:rPr lang="en-US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شماره</a:t>
            </a:r>
            <a:r>
              <a:rPr lang="en-US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بیمه</a:t>
            </a:r>
            <a:r>
              <a:rPr lang="fa-IR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)</a:t>
            </a:r>
            <a:endParaRPr lang="en-US" dirty="0"/>
          </a:p>
        </p:txBody>
      </p:sp>
      <p:sp>
        <p:nvSpPr>
          <p:cNvPr id="10" name="Shape 8"/>
          <p:cNvSpPr/>
          <p:nvPr/>
        </p:nvSpPr>
        <p:spPr>
          <a:xfrm>
            <a:off x="731520" y="3017520"/>
            <a:ext cx="10725912" cy="685800"/>
          </a:xfrm>
          <a:prstGeom prst="roundRect">
            <a:avLst>
              <a:gd name="adj" fmla="val 8000"/>
            </a:avLst>
          </a:prstGeom>
          <a:solidFill>
            <a:srgbClr val="F4F6FB"/>
          </a:solidFill>
          <a:ln/>
        </p:spPr>
      </p:sp>
      <p:sp>
        <p:nvSpPr>
          <p:cNvPr id="11" name="Shape 9"/>
          <p:cNvSpPr/>
          <p:nvPr/>
        </p:nvSpPr>
        <p:spPr>
          <a:xfrm>
            <a:off x="10954512" y="3099816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2" name="Text 10"/>
          <p:cNvSpPr/>
          <p:nvPr/>
        </p:nvSpPr>
        <p:spPr>
          <a:xfrm>
            <a:off x="10954512" y="309981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4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540" dirty="0"/>
          </a:p>
        </p:txBody>
      </p:sp>
      <p:sp>
        <p:nvSpPr>
          <p:cNvPr id="13" name="Text 11"/>
          <p:cNvSpPr/>
          <p:nvPr/>
        </p:nvSpPr>
        <p:spPr>
          <a:xfrm>
            <a:off x="1005840" y="3017520"/>
            <a:ext cx="96743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5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عنوان شغلی و تاریخ شروع و پایان همکاری</a:t>
            </a:r>
            <a:endParaRPr lang="en-US" sz="1500" dirty="0"/>
          </a:p>
        </p:txBody>
      </p:sp>
      <p:sp>
        <p:nvSpPr>
          <p:cNvPr id="14" name="Shape 12"/>
          <p:cNvSpPr/>
          <p:nvPr/>
        </p:nvSpPr>
        <p:spPr>
          <a:xfrm>
            <a:off x="10954512" y="3877056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5" name="Text 13"/>
          <p:cNvSpPr/>
          <p:nvPr/>
        </p:nvSpPr>
        <p:spPr>
          <a:xfrm>
            <a:off x="10954512" y="387705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4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540" dirty="0"/>
          </a:p>
        </p:txBody>
      </p:sp>
      <p:sp>
        <p:nvSpPr>
          <p:cNvPr id="16" name="Text 14"/>
          <p:cNvSpPr/>
          <p:nvPr/>
        </p:nvSpPr>
        <p:spPr>
          <a:xfrm>
            <a:off x="1005840" y="3794760"/>
            <a:ext cx="96743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ذکر دقیق علت عدم </a:t>
            </a:r>
            <a:r>
              <a:rPr lang="en-US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نیاز</a:t>
            </a:r>
            <a:r>
              <a:rPr lang="en-US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fa-IR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</a:t>
            </a:r>
            <a:r>
              <a:rPr lang="en-US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تعدیل</a:t>
            </a:r>
            <a:r>
              <a:rPr lang="en-US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نیرو، کاهش فعالیت و…</a:t>
            </a:r>
            <a:r>
              <a:rPr lang="fa-IR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)</a:t>
            </a:r>
            <a:endParaRPr lang="en-US" dirty="0"/>
          </a:p>
        </p:txBody>
      </p:sp>
      <p:sp>
        <p:nvSpPr>
          <p:cNvPr id="17" name="Shape 15"/>
          <p:cNvSpPr/>
          <p:nvPr/>
        </p:nvSpPr>
        <p:spPr>
          <a:xfrm>
            <a:off x="731520" y="4572000"/>
            <a:ext cx="10725912" cy="685800"/>
          </a:xfrm>
          <a:prstGeom prst="roundRect">
            <a:avLst>
              <a:gd name="adj" fmla="val 8000"/>
            </a:avLst>
          </a:prstGeom>
          <a:solidFill>
            <a:srgbClr val="F4F6FB"/>
          </a:solidFill>
          <a:ln/>
        </p:spPr>
      </p:sp>
      <p:sp>
        <p:nvSpPr>
          <p:cNvPr id="18" name="Shape 16"/>
          <p:cNvSpPr/>
          <p:nvPr/>
        </p:nvSpPr>
        <p:spPr>
          <a:xfrm>
            <a:off x="10954512" y="4654296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9" name="Text 17"/>
          <p:cNvSpPr/>
          <p:nvPr/>
        </p:nvSpPr>
        <p:spPr>
          <a:xfrm>
            <a:off x="10954512" y="465429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4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540" dirty="0"/>
          </a:p>
        </p:txBody>
      </p:sp>
      <p:sp>
        <p:nvSpPr>
          <p:cNvPr id="20" name="Text 18"/>
          <p:cNvSpPr/>
          <p:nvPr/>
        </p:nvSpPr>
        <p:spPr>
          <a:xfrm>
            <a:off x="1005840" y="4572000"/>
            <a:ext cx="96743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تاکید صریح بر غیرارادی بودن بیکاری</a:t>
            </a:r>
            <a:endParaRPr lang="en-US" dirty="0"/>
          </a:p>
        </p:txBody>
      </p:sp>
      <p:sp>
        <p:nvSpPr>
          <p:cNvPr id="21" name="Shape 19"/>
          <p:cNvSpPr/>
          <p:nvPr/>
        </p:nvSpPr>
        <p:spPr>
          <a:xfrm>
            <a:off x="10954512" y="5431536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22" name="Text 20"/>
          <p:cNvSpPr/>
          <p:nvPr/>
        </p:nvSpPr>
        <p:spPr>
          <a:xfrm>
            <a:off x="10954512" y="543153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4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540" dirty="0"/>
          </a:p>
        </p:txBody>
      </p:sp>
      <p:sp>
        <p:nvSpPr>
          <p:cNvPr id="23" name="Text 21"/>
          <p:cNvSpPr/>
          <p:nvPr/>
        </p:nvSpPr>
        <p:spPr>
          <a:xfrm>
            <a:off x="1005840" y="5349240"/>
            <a:ext cx="96743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امضای مقام مجاز و مهر معتبر شرکت</a:t>
            </a:r>
            <a:endParaRPr lang="en-US" dirty="0"/>
          </a:p>
        </p:txBody>
      </p:sp>
      <p:sp>
        <p:nvSpPr>
          <p:cNvPr id="24" name="Text 22"/>
          <p:cNvSpPr/>
          <p:nvPr/>
        </p:nvSpPr>
        <p:spPr>
          <a:xfrm>
            <a:off x="11365992" y="640080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502920"/>
            <a:ext cx="107259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26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تفاوت نامه عدم نیاز، ترک کار، استعفا و تعدیل نیرو</a:t>
            </a:r>
            <a:endParaRPr lang="en-US" sz="26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278803"/>
              </p:ext>
            </p:extLst>
          </p:nvPr>
        </p:nvGraphicFramePr>
        <p:xfrm>
          <a:off x="731520" y="1463040"/>
          <a:ext cx="10725912" cy="3886200"/>
        </p:xfrm>
        <a:graphic>
          <a:graphicData uri="http://schemas.openxmlformats.org/drawingml/2006/table">
            <a:tbl>
              <a:tblPr/>
              <a:tblGrid>
                <a:gridCol w="26814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14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14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814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772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امکان بررسی بیمه بیکاری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صادرکننده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علت پایان همکاری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نوع نامه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72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معمولاً بله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کارفرما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عدم نیاز کارفرما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نامه عدم نیاز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72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معمولاً بله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کارفرما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کاهش نیرو یا تغییر ساختار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نامه تعدیل نیرو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72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ممکن است مشکل ایجاد کند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rtl="1">
                        <a:buNone/>
                      </a:pPr>
                      <a:r>
                        <a:rPr lang="en-US" sz="1600" dirty="0" err="1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کارفرما</a:t>
                      </a: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fa-IR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(</a:t>
                      </a:r>
                      <a:r>
                        <a:rPr lang="en-US" sz="1600" dirty="0" err="1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با</a:t>
                      </a: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گزارش</a:t>
                      </a:r>
                      <a:r>
                        <a:rPr lang="fa-IR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)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ترک محل کار بدون تشریفات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نامه ترک کار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72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معمولاً خیر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کارگر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درخواست خود کارگر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dirty="0">
                          <a:solidFill>
                            <a:srgbClr val="22222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استعفا</a:t>
                      </a:r>
                      <a:endParaRPr lang="en-US" sz="16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731520" y="5394960"/>
            <a:ext cx="107259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i="1" dirty="0">
                <a:solidFill>
                  <a:srgbClr val="B08D5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توجه: نوع پایان همکاری و مدارک ارائه‌شده، تاثیر مستقیمی بر روند بررسی درخواست بیمه بیکاری دارند.</a:t>
            </a: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11365992" y="640080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502920"/>
            <a:ext cx="107259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28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حقوق و مزایای کارگر پس از دریافت نامه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731520" y="1234440"/>
            <a:ext cx="107259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دریافت نامه عدم نیاز به معنای پایان حقوق قانونی کارگر نیست؛ کارفرما مکلف به تسویه کامل است: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731520" y="1965960"/>
            <a:ext cx="2407158" cy="3291840"/>
          </a:xfrm>
          <a:prstGeom prst="roundRect">
            <a:avLst>
              <a:gd name="adj" fmla="val 3039"/>
            </a:avLst>
          </a:prstGeom>
          <a:solidFill>
            <a:srgbClr val="F4F6FB"/>
          </a:solidFill>
          <a:ln/>
        </p:spPr>
      </p:sp>
      <p:sp>
        <p:nvSpPr>
          <p:cNvPr id="5" name="Shape 3"/>
          <p:cNvSpPr/>
          <p:nvPr/>
        </p:nvSpPr>
        <p:spPr>
          <a:xfrm>
            <a:off x="1615059" y="2240280"/>
            <a:ext cx="640080" cy="64008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6" name="Text 4"/>
          <p:cNvSpPr/>
          <p:nvPr/>
        </p:nvSpPr>
        <p:spPr>
          <a:xfrm>
            <a:off x="1615059" y="22402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960" dirty="0"/>
          </a:p>
        </p:txBody>
      </p:sp>
      <p:sp>
        <p:nvSpPr>
          <p:cNvPr id="7" name="Text 5"/>
          <p:cNvSpPr/>
          <p:nvPr/>
        </p:nvSpPr>
        <p:spPr>
          <a:xfrm>
            <a:off x="868680" y="3063240"/>
            <a:ext cx="213283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حق بیمه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914400" y="3611880"/>
            <a:ext cx="2041398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7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پرداخت حق بیمه تامین اجتماعی تا آخرین روز اشتغال کارگر</a:t>
            </a:r>
            <a:endParaRPr lang="en-US" sz="1700" dirty="0"/>
          </a:p>
        </p:txBody>
      </p:sp>
      <p:sp>
        <p:nvSpPr>
          <p:cNvPr id="9" name="Shape 7"/>
          <p:cNvSpPr/>
          <p:nvPr/>
        </p:nvSpPr>
        <p:spPr>
          <a:xfrm>
            <a:off x="3504438" y="1965960"/>
            <a:ext cx="2407158" cy="3291840"/>
          </a:xfrm>
          <a:prstGeom prst="roundRect">
            <a:avLst>
              <a:gd name="adj" fmla="val 3039"/>
            </a:avLst>
          </a:prstGeom>
          <a:solidFill>
            <a:srgbClr val="F4F6FB"/>
          </a:solidFill>
          <a:ln/>
        </p:spPr>
      </p:sp>
      <p:sp>
        <p:nvSpPr>
          <p:cNvPr id="10" name="Shape 8"/>
          <p:cNvSpPr/>
          <p:nvPr/>
        </p:nvSpPr>
        <p:spPr>
          <a:xfrm>
            <a:off x="4387977" y="2240280"/>
            <a:ext cx="640080" cy="64008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1" name="Text 9"/>
          <p:cNvSpPr/>
          <p:nvPr/>
        </p:nvSpPr>
        <p:spPr>
          <a:xfrm>
            <a:off x="4387977" y="22402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960" dirty="0"/>
          </a:p>
        </p:txBody>
      </p:sp>
      <p:sp>
        <p:nvSpPr>
          <p:cNvPr id="12" name="Text 10"/>
          <p:cNvSpPr/>
          <p:nvPr/>
        </p:nvSpPr>
        <p:spPr>
          <a:xfrm>
            <a:off x="3641598" y="3063240"/>
            <a:ext cx="213283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حق سنوات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3687318" y="3611880"/>
            <a:ext cx="2041398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7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معادل حداقل یک ماه حقوق به ازای هر سال سابقه </a:t>
            </a:r>
            <a:r>
              <a:rPr lang="en-US" sz="17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کار</a:t>
            </a:r>
            <a:r>
              <a:rPr lang="en-US" sz="17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fa-IR" sz="17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</a:t>
            </a:r>
            <a:r>
              <a:rPr lang="en-US" sz="17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ماده</a:t>
            </a:r>
            <a:r>
              <a:rPr lang="en-US" sz="17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۲۴ </a:t>
            </a:r>
            <a:r>
              <a:rPr lang="en-US" sz="17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قانون</a:t>
            </a:r>
            <a:r>
              <a:rPr lang="en-US" sz="17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7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کار</a:t>
            </a:r>
            <a:r>
              <a:rPr lang="fa-IR" sz="17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)</a:t>
            </a:r>
            <a:endParaRPr lang="en-US" sz="1700" dirty="0"/>
          </a:p>
        </p:txBody>
      </p:sp>
      <p:sp>
        <p:nvSpPr>
          <p:cNvPr id="14" name="Shape 12"/>
          <p:cNvSpPr/>
          <p:nvPr/>
        </p:nvSpPr>
        <p:spPr>
          <a:xfrm>
            <a:off x="6277356" y="1965960"/>
            <a:ext cx="2407158" cy="3291840"/>
          </a:xfrm>
          <a:prstGeom prst="roundRect">
            <a:avLst>
              <a:gd name="adj" fmla="val 3039"/>
            </a:avLst>
          </a:prstGeom>
          <a:solidFill>
            <a:srgbClr val="F4F6FB"/>
          </a:solidFill>
          <a:ln/>
        </p:spPr>
      </p:sp>
      <p:sp>
        <p:nvSpPr>
          <p:cNvPr id="15" name="Shape 13"/>
          <p:cNvSpPr/>
          <p:nvPr/>
        </p:nvSpPr>
        <p:spPr>
          <a:xfrm>
            <a:off x="7160895" y="2240280"/>
            <a:ext cx="640080" cy="64008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6" name="Text 14"/>
          <p:cNvSpPr/>
          <p:nvPr/>
        </p:nvSpPr>
        <p:spPr>
          <a:xfrm>
            <a:off x="7160895" y="22402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960" dirty="0"/>
          </a:p>
        </p:txBody>
      </p:sp>
      <p:sp>
        <p:nvSpPr>
          <p:cNvPr id="17" name="Text 15"/>
          <p:cNvSpPr/>
          <p:nvPr/>
        </p:nvSpPr>
        <p:spPr>
          <a:xfrm>
            <a:off x="6414516" y="3063240"/>
            <a:ext cx="213283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عیدی و پاداش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6460236" y="3611880"/>
            <a:ext cx="2041398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7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به نسبت مدت کارکرد در همان سال، محاسبه و پرداخت می‌شود</a:t>
            </a:r>
            <a:endParaRPr lang="en-US" sz="1700" dirty="0"/>
          </a:p>
        </p:txBody>
      </p:sp>
      <p:sp>
        <p:nvSpPr>
          <p:cNvPr id="19" name="Shape 17"/>
          <p:cNvSpPr/>
          <p:nvPr/>
        </p:nvSpPr>
        <p:spPr>
          <a:xfrm>
            <a:off x="9050274" y="1965960"/>
            <a:ext cx="2407158" cy="3291840"/>
          </a:xfrm>
          <a:prstGeom prst="roundRect">
            <a:avLst>
              <a:gd name="adj" fmla="val 3039"/>
            </a:avLst>
          </a:prstGeom>
          <a:solidFill>
            <a:srgbClr val="F4F6FB"/>
          </a:solidFill>
          <a:ln/>
        </p:spPr>
      </p:sp>
      <p:sp>
        <p:nvSpPr>
          <p:cNvPr id="20" name="Shape 18"/>
          <p:cNvSpPr/>
          <p:nvPr/>
        </p:nvSpPr>
        <p:spPr>
          <a:xfrm>
            <a:off x="9933813" y="2240280"/>
            <a:ext cx="640080" cy="64008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21" name="Text 19"/>
          <p:cNvSpPr/>
          <p:nvPr/>
        </p:nvSpPr>
        <p:spPr>
          <a:xfrm>
            <a:off x="9933813" y="22402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960" dirty="0"/>
          </a:p>
        </p:txBody>
      </p:sp>
      <p:sp>
        <p:nvSpPr>
          <p:cNvPr id="22" name="Text 20"/>
          <p:cNvSpPr/>
          <p:nvPr/>
        </p:nvSpPr>
        <p:spPr>
          <a:xfrm>
            <a:off x="9187434" y="3063240"/>
            <a:ext cx="213283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مرخصی ذخیره‌شده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9233154" y="3611880"/>
            <a:ext cx="2041398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sz="17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مرخصی استحقاقی استفاده‌نشده، تبدیل به وجه نقد بر اساس آخرین مزد</a:t>
            </a:r>
            <a:endParaRPr lang="en-US" sz="1700" dirty="0"/>
          </a:p>
        </p:txBody>
      </p:sp>
      <p:sp>
        <p:nvSpPr>
          <p:cNvPr id="24" name="Text 22"/>
          <p:cNvSpPr/>
          <p:nvPr/>
        </p:nvSpPr>
        <p:spPr>
          <a:xfrm>
            <a:off x="11365992" y="640080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141B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502920"/>
            <a:ext cx="107259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تبعات امتناع کارفرما از صدور نامه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731520" y="1463040"/>
            <a:ext cx="5134356" cy="4480560"/>
          </a:xfrm>
          <a:prstGeom prst="roundRect">
            <a:avLst>
              <a:gd name="adj" fmla="val 1633"/>
            </a:avLst>
          </a:prstGeom>
          <a:solidFill>
            <a:srgbClr val="1E2761"/>
          </a:solidFill>
          <a:ln/>
        </p:spPr>
      </p:sp>
      <p:sp>
        <p:nvSpPr>
          <p:cNvPr id="4" name="Text 2"/>
          <p:cNvSpPr/>
          <p:nvPr/>
        </p:nvSpPr>
        <p:spPr>
          <a:xfrm>
            <a:off x="960120" y="1691640"/>
            <a:ext cx="46771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B08D5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تبعات برای کارگر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1051560" y="2331720"/>
            <a:ext cx="449427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 </a:t>
            </a:r>
            <a:r>
              <a:rPr lang="fa-IR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دشوار</a:t>
            </a: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شدن اثبات بیکاری غیرارادی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1051560" y="3108960"/>
            <a:ext cx="449427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 </a:t>
            </a:r>
            <a:r>
              <a:rPr lang="fa-IR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طولانی</a:t>
            </a: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شدن فرآیند رسیدگی به پرونده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051560" y="3886200"/>
            <a:ext cx="449427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 </a:t>
            </a:r>
            <a:r>
              <a:rPr lang="fa-IR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احتمال</a:t>
            </a: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رد موقت یا دائمی درخواست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051560" y="4846320"/>
            <a:ext cx="4494276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i="1" dirty="0">
                <a:solidFill>
                  <a:srgbClr val="CADCF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کارگر می‌تواند با شکایت به اداره کار، حتی بدون این نامه، حقوق خود را پیگیری کند؛ اما این مسیر زمان‌بر است.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6323076" y="1463040"/>
            <a:ext cx="5134356" cy="4480560"/>
          </a:xfrm>
          <a:prstGeom prst="roundRect">
            <a:avLst>
              <a:gd name="adj" fmla="val 1633"/>
            </a:avLst>
          </a:prstGeom>
          <a:solidFill>
            <a:srgbClr val="1E2761"/>
          </a:solidFill>
          <a:ln/>
        </p:spPr>
      </p:sp>
      <p:sp>
        <p:nvSpPr>
          <p:cNvPr id="10" name="Text 8"/>
          <p:cNvSpPr/>
          <p:nvPr/>
        </p:nvSpPr>
        <p:spPr>
          <a:xfrm>
            <a:off x="6551676" y="1691640"/>
            <a:ext cx="46771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B08D5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تبعات برای کارفرما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6643116" y="2331720"/>
            <a:ext cx="449427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 rtl="1">
              <a:buNone/>
            </a:pPr>
            <a:r>
              <a:rPr lang="fa-IR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 امکان طرح شکایت توسط کارگر در اداره کار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6643116" y="3108960"/>
            <a:ext cx="449427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 </a:t>
            </a:r>
            <a:r>
              <a:rPr lang="fa-IR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الزام</a:t>
            </a: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به پرداخت حقوق معوقه، بیمه و سنوات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643116" y="3886200"/>
            <a:ext cx="449427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 rtl="1">
              <a:buNone/>
            </a:pPr>
            <a:r>
              <a:rPr lang="fa-IR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 آسیب به اعتبار قانونی و اداری کارگاه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6643116" y="4846320"/>
            <a:ext cx="4494276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i="1" dirty="0">
                <a:solidFill>
                  <a:srgbClr val="CADCF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نامه عدم نیاز شفاف، ضمن انجام تکلیف قانونی، از اعتبار کارگاه در مراجع رسمی نیز حفاظت می‌کند.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11365992" y="640080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502920"/>
            <a:ext cx="107259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30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آیا نامه عدم نیاز حذف شده است؟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731520" y="2331720"/>
            <a:ext cx="10725912" cy="0"/>
          </a:xfrm>
          <a:prstGeom prst="line">
            <a:avLst/>
          </a:prstGeom>
          <a:noFill/>
          <a:ln w="38100">
            <a:solidFill>
              <a:srgbClr val="CADCF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9535668" y="2075688"/>
            <a:ext cx="512064" cy="512064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5" name="Text 3"/>
          <p:cNvSpPr/>
          <p:nvPr/>
        </p:nvSpPr>
        <p:spPr>
          <a:xfrm>
            <a:off x="9535668" y="2075688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68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68" dirty="0"/>
          </a:p>
        </p:txBody>
      </p:sp>
      <p:sp>
        <p:nvSpPr>
          <p:cNvPr id="6" name="Text 4"/>
          <p:cNvSpPr/>
          <p:nvPr/>
        </p:nvSpPr>
        <p:spPr>
          <a:xfrm>
            <a:off x="8125968" y="2743200"/>
            <a:ext cx="333146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تا تابستان ۱۴۰۱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8125968" y="3200400"/>
            <a:ext cx="3331464" cy="1737360"/>
          </a:xfrm>
          <a:prstGeom prst="roundRect">
            <a:avLst>
              <a:gd name="adj" fmla="val 4211"/>
            </a:avLst>
          </a:prstGeom>
          <a:solidFill>
            <a:srgbClr val="F4F6FB"/>
          </a:solidFill>
          <a:ln/>
        </p:spPr>
      </p:sp>
      <p:sp>
        <p:nvSpPr>
          <p:cNvPr id="8" name="Text 6"/>
          <p:cNvSpPr/>
          <p:nvPr/>
        </p:nvSpPr>
        <p:spPr>
          <a:xfrm>
            <a:off x="8263128" y="3337560"/>
            <a:ext cx="3057144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 rtl="1">
              <a:buNone/>
            </a:pPr>
            <a:r>
              <a:rPr lang="en-US" sz="16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ارائه نامه عدم نیاز، شرط اصلی و الزامی دریافت بیمه بیکاری بود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838444" y="2075688"/>
            <a:ext cx="512064" cy="512064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0" name="Text 8"/>
          <p:cNvSpPr/>
          <p:nvPr/>
        </p:nvSpPr>
        <p:spPr>
          <a:xfrm>
            <a:off x="5838444" y="2075688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68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68" dirty="0"/>
          </a:p>
        </p:txBody>
      </p:sp>
      <p:sp>
        <p:nvSpPr>
          <p:cNvPr id="11" name="Text 9"/>
          <p:cNvSpPr/>
          <p:nvPr/>
        </p:nvSpPr>
        <p:spPr>
          <a:xfrm>
            <a:off x="4428744" y="2743200"/>
            <a:ext cx="333146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مرداد ۱۴۰۱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4428744" y="3200400"/>
            <a:ext cx="3331464" cy="1737360"/>
          </a:xfrm>
          <a:prstGeom prst="roundRect">
            <a:avLst>
              <a:gd name="adj" fmla="val 4211"/>
            </a:avLst>
          </a:prstGeom>
          <a:solidFill>
            <a:srgbClr val="F4F6FB"/>
          </a:solidFill>
          <a:ln/>
        </p:spPr>
      </p:sp>
      <p:sp>
        <p:nvSpPr>
          <p:cNvPr id="13" name="Text 11"/>
          <p:cNvSpPr/>
          <p:nvPr/>
        </p:nvSpPr>
        <p:spPr>
          <a:xfrm>
            <a:off x="4565904" y="3337560"/>
            <a:ext cx="3057144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 rtl="1">
              <a:buNone/>
            </a:pPr>
            <a:r>
              <a:rPr lang="en-US" sz="12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با </a:t>
            </a:r>
            <a:r>
              <a:rPr lang="en-US" sz="14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رای دیوان عدالت اداری، کارگران قرارداد دائم از الزام ارائه این نامه معاف شدند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2141220" y="2075688"/>
            <a:ext cx="512064" cy="512064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5" name="Text 13"/>
          <p:cNvSpPr/>
          <p:nvPr/>
        </p:nvSpPr>
        <p:spPr>
          <a:xfrm>
            <a:off x="2141220" y="2075688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68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568" dirty="0"/>
          </a:p>
        </p:txBody>
      </p:sp>
      <p:sp>
        <p:nvSpPr>
          <p:cNvPr id="16" name="Text 14"/>
          <p:cNvSpPr/>
          <p:nvPr/>
        </p:nvSpPr>
        <p:spPr>
          <a:xfrm>
            <a:off x="731520" y="2743200"/>
            <a:ext cx="333146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وضعیت امروز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731520" y="3200400"/>
            <a:ext cx="3331464" cy="1737360"/>
          </a:xfrm>
          <a:prstGeom prst="roundRect">
            <a:avLst>
              <a:gd name="adj" fmla="val 4211"/>
            </a:avLst>
          </a:prstGeom>
          <a:solidFill>
            <a:srgbClr val="F4F6FB"/>
          </a:solidFill>
          <a:ln/>
        </p:spPr>
      </p:sp>
      <p:sp>
        <p:nvSpPr>
          <p:cNvPr id="18" name="Text 16"/>
          <p:cNvSpPr/>
          <p:nvPr/>
        </p:nvSpPr>
        <p:spPr>
          <a:xfrm>
            <a:off x="868680" y="3337560"/>
            <a:ext cx="3057144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 rtl="1">
              <a:buNone/>
            </a:pPr>
            <a:r>
              <a:rPr lang="en-US" sz="14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در عمل، بسیاری از شعب تامین اجتماعی همچنان این نامه را مطالبه می‌کنند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>
            <a:off x="731520" y="5257800"/>
            <a:ext cx="10725912" cy="914400"/>
          </a:xfrm>
          <a:prstGeom prst="roundRect">
            <a:avLst>
              <a:gd name="adj" fmla="val 8000"/>
            </a:avLst>
          </a:prstGeom>
          <a:solidFill>
            <a:srgbClr val="1E2761"/>
          </a:solidFill>
          <a:ln/>
        </p:spPr>
      </p:sp>
      <p:sp>
        <p:nvSpPr>
          <p:cNvPr id="20" name="Text 18"/>
          <p:cNvSpPr/>
          <p:nvPr/>
        </p:nvSpPr>
        <p:spPr>
          <a:xfrm>
            <a:off x="1005840" y="5257800"/>
            <a:ext cx="101772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نتیجه</a:t>
            </a:r>
            <a:r>
              <a:rPr lang="fa-IR" sz="1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</a:p>
          <a:p>
            <a:pPr marL="0" indent="0" algn="r" rtl="1">
              <a:buNone/>
            </a:pPr>
            <a:r>
              <a:rPr lang="en-US" sz="16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حذف</a:t>
            </a:r>
            <a:r>
              <a:rPr lang="en-US" sz="1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این نامه به معنی بی‌اهمیت شدن آن نیست؛ داشتن نامه‌ای دقیق و معتبر همچنان از بروز اختلافات جلوگیری می‌کند</a:t>
            </a:r>
            <a:r>
              <a:rPr lang="en-US" sz="13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11365992" y="640080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502920"/>
            <a:ext cx="107259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2800" b="1" dirty="0">
                <a:solidFill>
                  <a:srgbClr val="1E276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نکات کلیدی برای نگارش اصولی نامه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731520" y="1554480"/>
            <a:ext cx="5180076" cy="1051560"/>
          </a:xfrm>
          <a:prstGeom prst="roundRect">
            <a:avLst>
              <a:gd name="adj" fmla="val 6957"/>
            </a:avLst>
          </a:prstGeom>
          <a:solidFill>
            <a:srgbClr val="F4F6FB"/>
          </a:solidFill>
          <a:ln/>
        </p:spPr>
      </p:sp>
      <p:sp>
        <p:nvSpPr>
          <p:cNvPr id="4" name="Shape 2"/>
          <p:cNvSpPr/>
          <p:nvPr/>
        </p:nvSpPr>
        <p:spPr>
          <a:xfrm>
            <a:off x="5134356" y="1828800"/>
            <a:ext cx="502920" cy="502920"/>
          </a:xfrm>
          <a:prstGeom prst="ellipse">
            <a:avLst/>
          </a:prstGeom>
          <a:solidFill>
            <a:srgbClr val="2C6B4F"/>
          </a:solidFill>
          <a:ln/>
        </p:spPr>
      </p:sp>
      <p:sp>
        <p:nvSpPr>
          <p:cNvPr id="5" name="Text 3"/>
          <p:cNvSpPr/>
          <p:nvPr/>
        </p:nvSpPr>
        <p:spPr>
          <a:xfrm>
            <a:off x="5134356" y="18288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4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540" dirty="0"/>
          </a:p>
        </p:txBody>
      </p:sp>
      <p:sp>
        <p:nvSpPr>
          <p:cNvPr id="6" name="Text 4"/>
          <p:cNvSpPr/>
          <p:nvPr/>
        </p:nvSpPr>
        <p:spPr>
          <a:xfrm>
            <a:off x="774592" y="1554480"/>
            <a:ext cx="426567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45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</a:t>
            </a:r>
            <a:r>
              <a:rPr lang="en-US" sz="16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ستفاده از سربرگ رسمی شرکت یا کارگاه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6277356" y="1554480"/>
            <a:ext cx="5180076" cy="1051560"/>
          </a:xfrm>
          <a:prstGeom prst="roundRect">
            <a:avLst>
              <a:gd name="adj" fmla="val 6957"/>
            </a:avLst>
          </a:prstGeom>
          <a:solidFill>
            <a:srgbClr val="F4F6FB"/>
          </a:solidFill>
          <a:ln/>
        </p:spPr>
      </p:sp>
      <p:sp>
        <p:nvSpPr>
          <p:cNvPr id="8" name="Shape 6"/>
          <p:cNvSpPr/>
          <p:nvPr/>
        </p:nvSpPr>
        <p:spPr>
          <a:xfrm>
            <a:off x="10680192" y="1828800"/>
            <a:ext cx="502920" cy="502920"/>
          </a:xfrm>
          <a:prstGeom prst="ellipse">
            <a:avLst/>
          </a:prstGeom>
          <a:solidFill>
            <a:srgbClr val="2C6B4F"/>
          </a:solidFill>
          <a:ln/>
        </p:spPr>
      </p:sp>
      <p:sp>
        <p:nvSpPr>
          <p:cNvPr id="9" name="Text 7"/>
          <p:cNvSpPr/>
          <p:nvPr/>
        </p:nvSpPr>
        <p:spPr>
          <a:xfrm>
            <a:off x="10680192" y="18288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4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540" dirty="0"/>
          </a:p>
        </p:txBody>
      </p:sp>
      <p:sp>
        <p:nvSpPr>
          <p:cNvPr id="10" name="Text 8"/>
          <p:cNvSpPr/>
          <p:nvPr/>
        </p:nvSpPr>
        <p:spPr>
          <a:xfrm>
            <a:off x="6320428" y="1554480"/>
            <a:ext cx="426567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ذکر دقیق مشخصات کارگر و شماره بیمه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731520" y="2880360"/>
            <a:ext cx="5180076" cy="1051560"/>
          </a:xfrm>
          <a:prstGeom prst="roundRect">
            <a:avLst>
              <a:gd name="adj" fmla="val 6957"/>
            </a:avLst>
          </a:prstGeom>
          <a:solidFill>
            <a:srgbClr val="F4F6FB"/>
          </a:solidFill>
          <a:ln/>
        </p:spPr>
      </p:sp>
      <p:sp>
        <p:nvSpPr>
          <p:cNvPr id="12" name="Shape 10"/>
          <p:cNvSpPr/>
          <p:nvPr/>
        </p:nvSpPr>
        <p:spPr>
          <a:xfrm>
            <a:off x="5134356" y="3154680"/>
            <a:ext cx="502920" cy="502920"/>
          </a:xfrm>
          <a:prstGeom prst="ellipse">
            <a:avLst/>
          </a:prstGeom>
          <a:solidFill>
            <a:srgbClr val="2C6B4F"/>
          </a:solidFill>
          <a:ln/>
        </p:spPr>
      </p:sp>
      <p:sp>
        <p:nvSpPr>
          <p:cNvPr id="13" name="Text 11"/>
          <p:cNvSpPr/>
          <p:nvPr/>
        </p:nvSpPr>
        <p:spPr>
          <a:xfrm>
            <a:off x="5134356" y="3154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4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540" dirty="0"/>
          </a:p>
        </p:txBody>
      </p:sp>
      <p:sp>
        <p:nvSpPr>
          <p:cNvPr id="14" name="Text 12"/>
          <p:cNvSpPr/>
          <p:nvPr/>
        </p:nvSpPr>
        <p:spPr>
          <a:xfrm>
            <a:off x="774592" y="2880360"/>
            <a:ext cx="426567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ثبت واضح تاریخ شروع و پایان همکاری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6320428" y="2857500"/>
            <a:ext cx="5180076" cy="1051560"/>
          </a:xfrm>
          <a:prstGeom prst="roundRect">
            <a:avLst>
              <a:gd name="adj" fmla="val 6957"/>
            </a:avLst>
          </a:prstGeom>
          <a:solidFill>
            <a:srgbClr val="F4F6FB"/>
          </a:solidFill>
          <a:ln/>
        </p:spPr>
      </p:sp>
      <p:sp>
        <p:nvSpPr>
          <p:cNvPr id="16" name="Shape 14"/>
          <p:cNvSpPr/>
          <p:nvPr/>
        </p:nvSpPr>
        <p:spPr>
          <a:xfrm>
            <a:off x="10680192" y="3154680"/>
            <a:ext cx="502920" cy="502920"/>
          </a:xfrm>
          <a:prstGeom prst="ellipse">
            <a:avLst/>
          </a:prstGeom>
          <a:solidFill>
            <a:srgbClr val="2C6B4F"/>
          </a:solidFill>
          <a:ln/>
        </p:spPr>
      </p:sp>
      <p:sp>
        <p:nvSpPr>
          <p:cNvPr id="17" name="Text 15"/>
          <p:cNvSpPr/>
          <p:nvPr/>
        </p:nvSpPr>
        <p:spPr>
          <a:xfrm>
            <a:off x="10680192" y="3154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4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540" dirty="0"/>
          </a:p>
        </p:txBody>
      </p:sp>
      <p:sp>
        <p:nvSpPr>
          <p:cNvPr id="18" name="Text 16"/>
          <p:cNvSpPr/>
          <p:nvPr/>
        </p:nvSpPr>
        <p:spPr>
          <a:xfrm>
            <a:off x="6320428" y="2880360"/>
            <a:ext cx="426567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توضیح شفاف علت عدم نیاز کارفرما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731520" y="4206240"/>
            <a:ext cx="5180076" cy="1051560"/>
          </a:xfrm>
          <a:prstGeom prst="roundRect">
            <a:avLst>
              <a:gd name="adj" fmla="val 6957"/>
            </a:avLst>
          </a:prstGeom>
          <a:solidFill>
            <a:srgbClr val="F4F6FB"/>
          </a:solidFill>
          <a:ln/>
        </p:spPr>
      </p:sp>
      <p:sp>
        <p:nvSpPr>
          <p:cNvPr id="20" name="Shape 18"/>
          <p:cNvSpPr/>
          <p:nvPr/>
        </p:nvSpPr>
        <p:spPr>
          <a:xfrm>
            <a:off x="5134356" y="4480560"/>
            <a:ext cx="502920" cy="502920"/>
          </a:xfrm>
          <a:prstGeom prst="ellipse">
            <a:avLst/>
          </a:prstGeom>
          <a:solidFill>
            <a:srgbClr val="2C6B4F"/>
          </a:solidFill>
          <a:ln/>
        </p:spPr>
      </p:sp>
      <p:sp>
        <p:nvSpPr>
          <p:cNvPr id="21" name="Text 19"/>
          <p:cNvSpPr/>
          <p:nvPr/>
        </p:nvSpPr>
        <p:spPr>
          <a:xfrm>
            <a:off x="5134356" y="44805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4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540" dirty="0"/>
          </a:p>
        </p:txBody>
      </p:sp>
      <p:sp>
        <p:nvSpPr>
          <p:cNvPr id="22" name="Text 20"/>
          <p:cNvSpPr/>
          <p:nvPr/>
        </p:nvSpPr>
        <p:spPr>
          <a:xfrm>
            <a:off x="774592" y="4206240"/>
            <a:ext cx="426567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تاکید صریح بر غیرارادی بودن بیکاری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6277356" y="4206240"/>
            <a:ext cx="5180076" cy="1051560"/>
          </a:xfrm>
          <a:prstGeom prst="roundRect">
            <a:avLst>
              <a:gd name="adj" fmla="val 6957"/>
            </a:avLst>
          </a:prstGeom>
          <a:solidFill>
            <a:srgbClr val="F4F6FB"/>
          </a:solidFill>
          <a:ln/>
        </p:spPr>
      </p:sp>
      <p:sp>
        <p:nvSpPr>
          <p:cNvPr id="24" name="Shape 22"/>
          <p:cNvSpPr/>
          <p:nvPr/>
        </p:nvSpPr>
        <p:spPr>
          <a:xfrm>
            <a:off x="10680192" y="4480560"/>
            <a:ext cx="502920" cy="502920"/>
          </a:xfrm>
          <a:prstGeom prst="ellipse">
            <a:avLst/>
          </a:prstGeom>
          <a:solidFill>
            <a:srgbClr val="2C6B4F"/>
          </a:solidFill>
          <a:ln/>
        </p:spPr>
      </p:sp>
      <p:sp>
        <p:nvSpPr>
          <p:cNvPr id="25" name="Text 23"/>
          <p:cNvSpPr/>
          <p:nvPr/>
        </p:nvSpPr>
        <p:spPr>
          <a:xfrm>
            <a:off x="10680192" y="44805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4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540" dirty="0"/>
          </a:p>
        </p:txBody>
      </p:sp>
      <p:sp>
        <p:nvSpPr>
          <p:cNvPr id="26" name="Text 24"/>
          <p:cNvSpPr/>
          <p:nvPr/>
        </p:nvSpPr>
        <p:spPr>
          <a:xfrm>
            <a:off x="6320428" y="4206240"/>
            <a:ext cx="426567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درج شماره، تاریخ، امضا و مهر معتبر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11365992" y="640080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41B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463040"/>
            <a:ext cx="3291840" cy="329184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3" name="Shape 1"/>
          <p:cNvSpPr/>
          <p:nvPr/>
        </p:nvSpPr>
        <p:spPr>
          <a:xfrm>
            <a:off x="10360152" y="5029200"/>
            <a:ext cx="3291840" cy="329184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4" name="Text 2"/>
          <p:cNvSpPr/>
          <p:nvPr/>
        </p:nvSpPr>
        <p:spPr>
          <a:xfrm>
            <a:off x="731520" y="640080"/>
            <a:ext cx="1072591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جمع‌بندی</a:t>
            </a:r>
            <a:endParaRPr lang="en-US" sz="3400" dirty="0"/>
          </a:p>
        </p:txBody>
      </p:sp>
      <p:sp>
        <p:nvSpPr>
          <p:cNvPr id="5" name="Shape 3"/>
          <p:cNvSpPr/>
          <p:nvPr/>
        </p:nvSpPr>
        <p:spPr>
          <a:xfrm>
            <a:off x="1463040" y="2011680"/>
            <a:ext cx="9262872" cy="914400"/>
          </a:xfrm>
          <a:prstGeom prst="roundRect">
            <a:avLst>
              <a:gd name="adj" fmla="val 8000"/>
            </a:avLst>
          </a:prstGeom>
          <a:solidFill>
            <a:srgbClr val="1E2761"/>
          </a:solidFill>
          <a:ln/>
        </p:spPr>
      </p:sp>
      <p:sp>
        <p:nvSpPr>
          <p:cNvPr id="6" name="Shape 4"/>
          <p:cNvSpPr/>
          <p:nvPr/>
        </p:nvSpPr>
        <p:spPr>
          <a:xfrm>
            <a:off x="9948672" y="2194560"/>
            <a:ext cx="548640" cy="54864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7" name="Text 5"/>
          <p:cNvSpPr/>
          <p:nvPr/>
        </p:nvSpPr>
        <p:spPr>
          <a:xfrm>
            <a:off x="9948672" y="219456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80" b="1" dirty="0">
                <a:solidFill>
                  <a:srgbClr val="141B4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680" dirty="0"/>
          </a:p>
        </p:txBody>
      </p:sp>
      <p:sp>
        <p:nvSpPr>
          <p:cNvPr id="8" name="Text 6"/>
          <p:cNvSpPr/>
          <p:nvPr/>
        </p:nvSpPr>
        <p:spPr>
          <a:xfrm>
            <a:off x="1396167" y="2011680"/>
            <a:ext cx="83484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نامه عدم نیاز، سند اصلی اثبات غیرارادی بودن بیکاری است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1463040" y="3154680"/>
            <a:ext cx="9262872" cy="914400"/>
          </a:xfrm>
          <a:prstGeom prst="roundRect">
            <a:avLst>
              <a:gd name="adj" fmla="val 8000"/>
            </a:avLst>
          </a:prstGeom>
          <a:solidFill>
            <a:srgbClr val="1E2761"/>
          </a:solidFill>
          <a:ln/>
        </p:spPr>
      </p:sp>
      <p:sp>
        <p:nvSpPr>
          <p:cNvPr id="10" name="Shape 8"/>
          <p:cNvSpPr/>
          <p:nvPr/>
        </p:nvSpPr>
        <p:spPr>
          <a:xfrm>
            <a:off x="9948672" y="3337560"/>
            <a:ext cx="548640" cy="54864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1" name="Text 9"/>
          <p:cNvSpPr/>
          <p:nvPr/>
        </p:nvSpPr>
        <p:spPr>
          <a:xfrm>
            <a:off x="9948672" y="333756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80" b="1" dirty="0">
                <a:solidFill>
                  <a:srgbClr val="141B4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680" dirty="0"/>
          </a:p>
        </p:txBody>
      </p:sp>
      <p:sp>
        <p:nvSpPr>
          <p:cNvPr id="12" name="Text 10"/>
          <p:cNvSpPr/>
          <p:nvPr/>
        </p:nvSpPr>
        <p:spPr>
          <a:xfrm>
            <a:off x="1396167" y="3154680"/>
            <a:ext cx="83484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تنظیم و تسهیل روند اداری دریافت مقرری بیمه بیکاری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1463040" y="4297680"/>
            <a:ext cx="9262872" cy="914400"/>
          </a:xfrm>
          <a:prstGeom prst="roundRect">
            <a:avLst>
              <a:gd name="adj" fmla="val 8000"/>
            </a:avLst>
          </a:prstGeom>
          <a:solidFill>
            <a:srgbClr val="1E2761"/>
          </a:solidFill>
          <a:ln/>
        </p:spPr>
      </p:sp>
      <p:sp>
        <p:nvSpPr>
          <p:cNvPr id="14" name="Shape 12"/>
          <p:cNvSpPr/>
          <p:nvPr/>
        </p:nvSpPr>
        <p:spPr>
          <a:xfrm>
            <a:off x="9948672" y="4480560"/>
            <a:ext cx="548640" cy="548640"/>
          </a:xfrm>
          <a:prstGeom prst="ellipse">
            <a:avLst/>
          </a:prstGeom>
          <a:solidFill>
            <a:srgbClr val="B08D57"/>
          </a:solidFill>
          <a:ln/>
        </p:spPr>
      </p:sp>
      <p:sp>
        <p:nvSpPr>
          <p:cNvPr id="15" name="Text 13"/>
          <p:cNvSpPr/>
          <p:nvPr/>
        </p:nvSpPr>
        <p:spPr>
          <a:xfrm>
            <a:off x="9948672" y="448056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80" b="1" dirty="0">
                <a:solidFill>
                  <a:srgbClr val="141B4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680" dirty="0"/>
          </a:p>
        </p:txBody>
      </p:sp>
      <p:sp>
        <p:nvSpPr>
          <p:cNvPr id="16" name="Text 14"/>
          <p:cNvSpPr/>
          <p:nvPr/>
        </p:nvSpPr>
        <p:spPr>
          <a:xfrm>
            <a:off x="1396167" y="4297680"/>
            <a:ext cx="83484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 rtl="1">
              <a:buNone/>
            </a:pP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پیشگیری از بروز اختلافات آتی میان کارگر و کارفرما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731520" y="5806440"/>
            <a:ext cx="107259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 rtl="1">
              <a:buNone/>
            </a:pPr>
            <a:r>
              <a:rPr lang="en-US" b="1" i="1" dirty="0">
                <a:solidFill>
                  <a:srgbClr val="E8DCC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همیشه صحت تاریخ و مندرجات نامه را پیش از امضا بررسی کنید</a:t>
            </a:r>
            <a:r>
              <a:rPr lang="en-US" sz="1300" i="1" dirty="0">
                <a:solidFill>
                  <a:srgbClr val="E8DCC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11365992" y="640080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984</Words>
  <Application>Microsoft Office PowerPoint</Application>
  <PresentationFormat>Widescreen</PresentationFormat>
  <Paragraphs>188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IRANYekanX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Ariyana-Soft</cp:lastModifiedBy>
  <cp:revision>10</cp:revision>
  <dcterms:created xsi:type="dcterms:W3CDTF">2026-07-27T18:24:44Z</dcterms:created>
  <dcterms:modified xsi:type="dcterms:W3CDTF">2026-07-28T04:10:42Z</dcterms:modified>
</cp:coreProperties>
</file>