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138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40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E2761"/>
          </a:solidFill>
          <a:ln/>
        </p:spPr>
      </p:sp>
      <p:sp>
        <p:nvSpPr>
          <p:cNvPr id="3" name="Shape 1"/>
          <p:cNvSpPr/>
          <p:nvPr/>
        </p:nvSpPr>
        <p:spPr>
          <a:xfrm>
            <a:off x="9692640" y="-1645920"/>
            <a:ext cx="4572000" cy="4572000"/>
          </a:xfrm>
          <a:prstGeom prst="ellipse">
            <a:avLst/>
          </a:prstGeom>
          <a:solidFill>
            <a:srgbClr val="263875"/>
          </a:solidFill>
          <a:ln/>
        </p:spPr>
      </p:sp>
      <p:sp>
        <p:nvSpPr>
          <p:cNvPr id="4" name="Shape 2"/>
          <p:cNvSpPr/>
          <p:nvPr/>
        </p:nvSpPr>
        <p:spPr>
          <a:xfrm>
            <a:off x="-1463040" y="4754880"/>
            <a:ext cx="3657600" cy="3657600"/>
          </a:xfrm>
          <a:prstGeom prst="ellipse">
            <a:avLst/>
          </a:prstGeom>
          <a:solidFill>
            <a:srgbClr val="263875"/>
          </a:solidFill>
          <a:ln/>
        </p:spPr>
      </p:sp>
      <p:sp>
        <p:nvSpPr>
          <p:cNvPr id="5" name="Text 3"/>
          <p:cNvSpPr/>
          <p:nvPr/>
        </p:nvSpPr>
        <p:spPr>
          <a:xfrm>
            <a:off x="914400" y="2331720"/>
            <a:ext cx="10360152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44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تعطیل‌کاری و نحوه محاسبه آن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914400" y="3429000"/>
            <a:ext cx="103601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ماده</a:t>
            </a: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 </a:t>
            </a:r>
            <a:r>
              <a:rPr lang="fa-IR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62 و 63</a:t>
            </a: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 </a:t>
            </a:r>
            <a:r>
              <a:rPr lang="en-US" sz="2400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قانون</a:t>
            </a: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کار به زبان ساده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914400" y="4160520"/>
            <a:ext cx="1280160" cy="45720"/>
          </a:xfrm>
          <a:prstGeom prst="rect">
            <a:avLst/>
          </a:prstGeom>
          <a:solidFill>
            <a:srgbClr val="C9A24B"/>
          </a:solidFill>
          <a:ln/>
        </p:spPr>
      </p:sp>
      <p:sp>
        <p:nvSpPr>
          <p:cNvPr id="8" name="Text 6"/>
          <p:cNvSpPr/>
          <p:nvPr/>
        </p:nvSpPr>
        <p:spPr>
          <a:xfrm>
            <a:off x="914400" y="4343400"/>
            <a:ext cx="9144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راهنمای مسئولان حقوق و دستمزد و حسابداران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167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32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تعطیل‌کاری چیست؟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548640" y="1417320"/>
            <a:ext cx="11091672" cy="1737360"/>
          </a:xfrm>
          <a:prstGeom prst="roundRect">
            <a:avLst>
              <a:gd name="adj" fmla="val 6316"/>
            </a:avLst>
          </a:prstGeom>
          <a:solidFill>
            <a:srgbClr val="F4F6FC"/>
          </a:solidFill>
          <a:ln/>
        </p:spPr>
      </p:sp>
      <p:sp>
        <p:nvSpPr>
          <p:cNvPr id="4" name="Text 2"/>
          <p:cNvSpPr/>
          <p:nvPr/>
        </p:nvSpPr>
        <p:spPr>
          <a:xfrm>
            <a:off x="914400" y="1600200"/>
            <a:ext cx="10360152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en-US" sz="20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در روزهای تعطیل رسمی، کارگر بدون نیاز به حضور در کار، مستحق دریافت دستمزد، بیمه و مزایاست. اگر در همان روز نیز کار کند، ساعات کاری به‌عنوان تعطیل‌کاری محاسبه و با ضریب اضافه پرداخت می‌شود.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548640" y="3520440"/>
            <a:ext cx="3520440" cy="2286000"/>
          </a:xfrm>
          <a:prstGeom prst="roundRect">
            <a:avLst>
              <a:gd name="adj" fmla="val 4800"/>
            </a:avLst>
          </a:prstGeom>
          <a:solidFill>
            <a:srgbClr val="1E2761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3794760"/>
            <a:ext cx="3063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مبنای قانونی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77240" y="4389120"/>
            <a:ext cx="306324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buNone/>
            </a:pPr>
            <a:r>
              <a:rPr lang="en-US" sz="2000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ماده ۶۲ و ۶۳ </a:t>
            </a:r>
            <a:r>
              <a:rPr lang="fa-IR" sz="2000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قانون</a:t>
            </a:r>
            <a:r>
              <a:rPr lang="en-US" sz="2000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کار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4343400" y="3520440"/>
            <a:ext cx="3520440" cy="2286000"/>
          </a:xfrm>
          <a:prstGeom prst="roundRect">
            <a:avLst>
              <a:gd name="adj" fmla="val 4800"/>
            </a:avLst>
          </a:prstGeom>
          <a:solidFill>
            <a:srgbClr val="1E2761"/>
          </a:solidFill>
          <a:ln/>
        </p:spPr>
      </p:sp>
      <p:sp>
        <p:nvSpPr>
          <p:cNvPr id="9" name="Text 7"/>
          <p:cNvSpPr/>
          <p:nvPr/>
        </p:nvSpPr>
        <p:spPr>
          <a:xfrm>
            <a:off x="4572000" y="3794760"/>
            <a:ext cx="3063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شامل چه روزهایی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4572000" y="4389120"/>
            <a:ext cx="306324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buNone/>
            </a:pPr>
            <a:r>
              <a:rPr lang="en-US" sz="2000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جمعه، تعطیلات رسمی و ۱۱ اردیبهشت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8138160" y="3520440"/>
            <a:ext cx="3520440" cy="2286000"/>
          </a:xfrm>
          <a:prstGeom prst="roundRect">
            <a:avLst>
              <a:gd name="adj" fmla="val 4800"/>
            </a:avLst>
          </a:prstGeom>
          <a:solidFill>
            <a:srgbClr val="1E2761"/>
          </a:solidFill>
          <a:ln/>
        </p:spPr>
      </p:sp>
      <p:sp>
        <p:nvSpPr>
          <p:cNvPr id="12" name="Text 10"/>
          <p:cNvSpPr/>
          <p:nvPr/>
        </p:nvSpPr>
        <p:spPr>
          <a:xfrm>
            <a:off x="8366760" y="3794760"/>
            <a:ext cx="3063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نتیجه کار در تعطیل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8366760" y="4389120"/>
            <a:ext cx="306324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buNone/>
            </a:pPr>
            <a:r>
              <a:rPr lang="en-US" sz="2000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پرداخت با ضریب ۴۰٪ اضافه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11430000" y="644652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167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32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ماده ۶۲ </a:t>
            </a:r>
            <a:r>
              <a:rPr lang="fa-IR" sz="32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3200" b="1" dirty="0" err="1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قانون</a:t>
            </a:r>
            <a:r>
              <a:rPr lang="en-US" sz="32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کار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48640" y="1234440"/>
            <a:ext cx="1109167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i="1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روز جمعه، تعطیل هفتگی کارگران است و مزد آن باید بدون نیاز به حضور کارگر، به‌طور کامل پرداخت شود.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2148840"/>
            <a:ext cx="3520440" cy="3566160"/>
          </a:xfrm>
          <a:prstGeom prst="roundRect">
            <a:avLst>
              <a:gd name="adj" fmla="val 3117"/>
            </a:avLst>
          </a:prstGeom>
          <a:solidFill>
            <a:srgbClr val="F4F6FC"/>
          </a:solidFill>
          <a:ln w="12700">
            <a:solidFill>
              <a:srgbClr val="CADCFC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063240" y="242316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6" name="Text 4"/>
          <p:cNvSpPr/>
          <p:nvPr/>
        </p:nvSpPr>
        <p:spPr>
          <a:xfrm>
            <a:off x="3063240" y="24231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1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77240" y="3200400"/>
            <a:ext cx="3063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تبصره ۱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533400" y="3657600"/>
            <a:ext cx="353568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 rtl="1">
              <a:lnSpc>
                <a:spcPct val="150000"/>
              </a:lnSpc>
              <a:buNone/>
            </a:pP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در مشاغلی که تعطیلی روز دیگری جایگزین جمعه شود، کار در جمعه ۴۰٪ اضافه‌مزد دارد.</a:t>
            </a:r>
            <a:endParaRPr lang="en-US" sz="1900" dirty="0"/>
          </a:p>
        </p:txBody>
      </p:sp>
      <p:sp>
        <p:nvSpPr>
          <p:cNvPr id="9" name="Shape 7"/>
          <p:cNvSpPr/>
          <p:nvPr/>
        </p:nvSpPr>
        <p:spPr>
          <a:xfrm>
            <a:off x="4343400" y="2148840"/>
            <a:ext cx="3520440" cy="3566160"/>
          </a:xfrm>
          <a:prstGeom prst="roundRect">
            <a:avLst>
              <a:gd name="adj" fmla="val 3117"/>
            </a:avLst>
          </a:prstGeom>
          <a:solidFill>
            <a:srgbClr val="F4F6FC"/>
          </a:solidFill>
          <a:ln w="12700">
            <a:solidFill>
              <a:srgbClr val="CADCFC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858000" y="242316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1" name="Text 9"/>
          <p:cNvSpPr/>
          <p:nvPr/>
        </p:nvSpPr>
        <p:spPr>
          <a:xfrm>
            <a:off x="6858000" y="24231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2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4572000" y="3200400"/>
            <a:ext cx="3063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تبصره ۲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4343400" y="3657600"/>
            <a:ext cx="352044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 rtl="1">
              <a:lnSpc>
                <a:spcPct val="150000"/>
              </a:lnSpc>
              <a:buNone/>
            </a:pP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برای کارگاه با کمتر </a:t>
            </a:r>
            <a:r>
              <a:rPr lang="en-US" sz="1900" dirty="0" err="1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از</a:t>
            </a: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fa-IR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6  </a:t>
            </a:r>
            <a:r>
              <a:rPr lang="en-US" sz="1900" dirty="0" err="1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روز</a:t>
            </a: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کار، مزد تعطیل هفتگی </a:t>
            </a:r>
            <a:r>
              <a:rPr lang="en-US" sz="1900" dirty="0" err="1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برابر</a:t>
            </a: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1900" dirty="0" err="1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یک</a:t>
            </a:r>
            <a:r>
              <a:rPr lang="fa-IR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‌</a:t>
            </a:r>
            <a:r>
              <a:rPr lang="en-US" sz="1900" dirty="0" err="1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ششم</a:t>
            </a: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مزد هفته است.</a:t>
            </a:r>
            <a:endParaRPr lang="en-US" sz="1900" dirty="0"/>
          </a:p>
        </p:txBody>
      </p:sp>
      <p:sp>
        <p:nvSpPr>
          <p:cNvPr id="14" name="Shape 12"/>
          <p:cNvSpPr/>
          <p:nvPr/>
        </p:nvSpPr>
        <p:spPr>
          <a:xfrm>
            <a:off x="8138160" y="2148840"/>
            <a:ext cx="3520440" cy="3566160"/>
          </a:xfrm>
          <a:prstGeom prst="roundRect">
            <a:avLst>
              <a:gd name="adj" fmla="val 3117"/>
            </a:avLst>
          </a:prstGeom>
          <a:solidFill>
            <a:srgbClr val="F4F6FC"/>
          </a:solidFill>
          <a:ln w="12700">
            <a:solidFill>
              <a:srgbClr val="CADCFC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0652760" y="2423160"/>
            <a:ext cx="640080" cy="640080"/>
          </a:xfrm>
          <a:prstGeom prst="ellipse">
            <a:avLst/>
          </a:prstGeom>
          <a:solidFill>
            <a:srgbClr val="1E2761"/>
          </a:solidFill>
          <a:ln/>
        </p:spPr>
      </p:sp>
      <p:sp>
        <p:nvSpPr>
          <p:cNvPr id="16" name="Text 14"/>
          <p:cNvSpPr/>
          <p:nvPr/>
        </p:nvSpPr>
        <p:spPr>
          <a:xfrm>
            <a:off x="10652760" y="24231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3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8366760" y="3200400"/>
            <a:ext cx="3063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0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تبصره ۳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8092440" y="3657600"/>
            <a:ext cx="333756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 rtl="1">
              <a:lnSpc>
                <a:spcPct val="150000"/>
              </a:lnSpc>
              <a:buNone/>
            </a:pPr>
            <a:r>
              <a:rPr lang="en-US" sz="19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در کارگاه با ۵ روز کاری و دو روز تعطیل، کار در آن دو روز ۴۰٪ اضافه‌مزد دارد</a:t>
            </a:r>
            <a:r>
              <a:rPr lang="en-US" sz="20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.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11430000" y="644652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502920"/>
            <a:ext cx="1109167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3200" b="1" dirty="0" err="1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ماده</a:t>
            </a:r>
            <a:r>
              <a:rPr lang="en-US" sz="32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fa-IR" sz="32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63  </a:t>
            </a:r>
            <a:r>
              <a:rPr lang="en-US" sz="3200" b="1" dirty="0" err="1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قانون</a:t>
            </a:r>
            <a:r>
              <a:rPr lang="en-US" sz="32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کار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548640" y="1325880"/>
            <a:ext cx="1280160" cy="45720"/>
          </a:xfrm>
          <a:prstGeom prst="rect">
            <a:avLst/>
          </a:prstGeom>
          <a:solidFill>
            <a:srgbClr val="C9A24B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691640"/>
            <a:ext cx="11091672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r" rtl="1">
              <a:buNone/>
            </a:pPr>
            <a:r>
              <a:rPr lang="en-US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علاوه بر تعطیلات رسمی کشور، </a:t>
            </a:r>
            <a:r>
              <a:rPr lang="en-US" sz="2400" b="1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روز</a:t>
            </a:r>
            <a:r>
              <a:rPr lang="en-US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fa-IR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11   </a:t>
            </a:r>
            <a:r>
              <a:rPr lang="en-US" sz="2400" b="1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اردیبهشت</a:t>
            </a:r>
            <a:r>
              <a:rPr lang="fa-IR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(</a:t>
            </a:r>
            <a:r>
              <a:rPr lang="en-US" sz="2400" b="1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روز</a:t>
            </a:r>
            <a:r>
              <a:rPr lang="en-US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2400" b="1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جهانی</a:t>
            </a:r>
            <a:r>
              <a:rPr lang="en-US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2400" b="1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کارگر</a:t>
            </a:r>
            <a:r>
              <a:rPr lang="fa-IR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) </a:t>
            </a:r>
            <a:r>
              <a:rPr lang="en-US" sz="2400" b="1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نیز جزء تعطیلات رسمی کارگران محسوب می‌شود و مزد آن باید همانند سایر تعطیلات پرداخت شود.</a:t>
            </a:r>
            <a:endParaRPr lang="en-US" sz="2400" b="1" dirty="0"/>
          </a:p>
        </p:txBody>
      </p:sp>
      <p:sp>
        <p:nvSpPr>
          <p:cNvPr id="5" name="Shape 3"/>
          <p:cNvSpPr/>
          <p:nvPr/>
        </p:nvSpPr>
        <p:spPr>
          <a:xfrm>
            <a:off x="548640" y="3200400"/>
            <a:ext cx="3520440" cy="2377440"/>
          </a:xfrm>
          <a:prstGeom prst="roundRect">
            <a:avLst>
              <a:gd name="adj" fmla="val 4615"/>
            </a:avLst>
          </a:prstGeom>
          <a:solidFill>
            <a:srgbClr val="263875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4023360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24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جمعه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4343400" y="3200400"/>
            <a:ext cx="3520440" cy="2377440"/>
          </a:xfrm>
          <a:prstGeom prst="roundRect">
            <a:avLst>
              <a:gd name="adj" fmla="val 4615"/>
            </a:avLst>
          </a:prstGeom>
          <a:solidFill>
            <a:srgbClr val="263875"/>
          </a:solidFill>
          <a:ln/>
        </p:spPr>
      </p:sp>
      <p:sp>
        <p:nvSpPr>
          <p:cNvPr id="8" name="Text 6"/>
          <p:cNvSpPr/>
          <p:nvPr/>
        </p:nvSpPr>
        <p:spPr>
          <a:xfrm>
            <a:off x="4572000" y="4023360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24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تعطیلات رسمی تقویم کشور</a:t>
            </a:r>
            <a:endParaRPr lang="en-US" sz="2400" dirty="0"/>
          </a:p>
        </p:txBody>
      </p:sp>
      <p:sp>
        <p:nvSpPr>
          <p:cNvPr id="9" name="Shape 7"/>
          <p:cNvSpPr/>
          <p:nvPr/>
        </p:nvSpPr>
        <p:spPr>
          <a:xfrm>
            <a:off x="8138160" y="3200400"/>
            <a:ext cx="3520440" cy="2377440"/>
          </a:xfrm>
          <a:prstGeom prst="roundRect">
            <a:avLst>
              <a:gd name="adj" fmla="val 4615"/>
            </a:avLst>
          </a:prstGeom>
          <a:solidFill>
            <a:srgbClr val="263875"/>
          </a:solidFill>
          <a:ln/>
        </p:spPr>
      </p:sp>
      <p:sp>
        <p:nvSpPr>
          <p:cNvPr id="10" name="Text 8"/>
          <p:cNvSpPr/>
          <p:nvPr/>
        </p:nvSpPr>
        <p:spPr>
          <a:xfrm>
            <a:off x="8366760" y="4023360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24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۱۱ </a:t>
            </a:r>
            <a:r>
              <a:rPr lang="en-US" sz="2400" b="1" dirty="0" err="1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اردیبهشت</a:t>
            </a:r>
            <a:r>
              <a:rPr lang="fa-IR" sz="24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 (</a:t>
            </a:r>
            <a:r>
              <a:rPr lang="en-US" sz="2400" b="1" dirty="0" err="1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روز</a:t>
            </a:r>
            <a:r>
              <a:rPr lang="en-US" sz="24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2400" b="1" dirty="0" err="1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کارگر</a:t>
            </a:r>
            <a:r>
              <a:rPr lang="fa-IR" sz="2400" b="1" dirty="0">
                <a:solidFill>
                  <a:srgbClr val="C9A24B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)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548640" y="576072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سه گروه از روزهای تعطیل با مزد کارگران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1430000" y="644652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167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تفاوت تعطیل‌کاری، جمعه‌کاری و اضافه‌کاری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6897"/>
            </a:avLst>
          </a:prstGeom>
          <a:solidFill>
            <a:srgbClr val="F4F6FC"/>
          </a:solidFill>
          <a:ln/>
        </p:spPr>
      </p:sp>
      <p:sp>
        <p:nvSpPr>
          <p:cNvPr id="4" name="Shape 2"/>
          <p:cNvSpPr/>
          <p:nvPr/>
        </p:nvSpPr>
        <p:spPr>
          <a:xfrm>
            <a:off x="9738360" y="1847088"/>
            <a:ext cx="1737360" cy="731520"/>
          </a:xfrm>
          <a:prstGeom prst="roundRect">
            <a:avLst>
              <a:gd name="adj" fmla="val 50000"/>
            </a:avLst>
          </a:prstGeom>
          <a:solidFill>
            <a:srgbClr val="1E2761"/>
          </a:solidFill>
          <a:ln/>
        </p:spPr>
      </p:sp>
      <p:sp>
        <p:nvSpPr>
          <p:cNvPr id="5" name="Text 3"/>
          <p:cNvSpPr/>
          <p:nvPr/>
        </p:nvSpPr>
        <p:spPr>
          <a:xfrm>
            <a:off x="9738360" y="1847088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6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تعطیل‌کاری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14400" y="1554480"/>
            <a:ext cx="859536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کار در تعطیلات رسمی و ۱۱ اردیبهشت؛ پرداخت با ۴۰٪ اضافه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548640" y="3108960"/>
            <a:ext cx="11091672" cy="1325880"/>
          </a:xfrm>
          <a:prstGeom prst="roundRect">
            <a:avLst>
              <a:gd name="adj" fmla="val 6897"/>
            </a:avLst>
          </a:prstGeom>
          <a:solidFill>
            <a:srgbClr val="F4F6FC"/>
          </a:solidFill>
          <a:ln/>
        </p:spPr>
      </p:sp>
      <p:sp>
        <p:nvSpPr>
          <p:cNvPr id="8" name="Shape 6"/>
          <p:cNvSpPr/>
          <p:nvPr/>
        </p:nvSpPr>
        <p:spPr>
          <a:xfrm>
            <a:off x="9738360" y="3401568"/>
            <a:ext cx="1737360" cy="731520"/>
          </a:xfrm>
          <a:prstGeom prst="roundRect">
            <a:avLst>
              <a:gd name="adj" fmla="val 50000"/>
            </a:avLst>
          </a:prstGeom>
          <a:solidFill>
            <a:srgbClr val="1E2761"/>
          </a:solidFill>
          <a:ln/>
        </p:spPr>
      </p:sp>
      <p:sp>
        <p:nvSpPr>
          <p:cNvPr id="9" name="Text 7"/>
          <p:cNvSpPr/>
          <p:nvPr/>
        </p:nvSpPr>
        <p:spPr>
          <a:xfrm>
            <a:off x="9738360" y="3401568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24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جمعه‌کاری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914400" y="3108960"/>
            <a:ext cx="859536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کار در جمعه به‌جای تعطیلی روز دیگر؛ پرداخت با ۴۰٪ اضافه</a:t>
            </a:r>
            <a:endParaRPr lang="en-US" sz="2400" dirty="0"/>
          </a:p>
        </p:txBody>
      </p:sp>
      <p:sp>
        <p:nvSpPr>
          <p:cNvPr id="11" name="Shape 9"/>
          <p:cNvSpPr/>
          <p:nvPr/>
        </p:nvSpPr>
        <p:spPr>
          <a:xfrm>
            <a:off x="548640" y="4663440"/>
            <a:ext cx="11091672" cy="1325880"/>
          </a:xfrm>
          <a:prstGeom prst="roundRect">
            <a:avLst>
              <a:gd name="adj" fmla="val 6897"/>
            </a:avLst>
          </a:prstGeom>
          <a:solidFill>
            <a:srgbClr val="F4F6FC"/>
          </a:solidFill>
          <a:ln/>
        </p:spPr>
      </p:sp>
      <p:sp>
        <p:nvSpPr>
          <p:cNvPr id="12" name="Shape 10"/>
          <p:cNvSpPr/>
          <p:nvPr/>
        </p:nvSpPr>
        <p:spPr>
          <a:xfrm>
            <a:off x="9738360" y="4956048"/>
            <a:ext cx="1737360" cy="731520"/>
          </a:xfrm>
          <a:prstGeom prst="roundRect">
            <a:avLst>
              <a:gd name="adj" fmla="val 50000"/>
            </a:avLst>
          </a:prstGeom>
          <a:solidFill>
            <a:srgbClr val="1E2761"/>
          </a:solidFill>
          <a:ln/>
        </p:spPr>
      </p:sp>
      <p:sp>
        <p:nvSpPr>
          <p:cNvPr id="13" name="Text 11"/>
          <p:cNvSpPr/>
          <p:nvPr/>
        </p:nvSpPr>
        <p:spPr>
          <a:xfrm>
            <a:off x="9738360" y="4956048"/>
            <a:ext cx="1737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6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اضافه‌کاری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914400" y="4663440"/>
            <a:ext cx="859536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کار بیش از ۴۴ ساعت هفتگی؛ پرداخت با ۴۰٪ اضافه بر هر ساعت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11430000" y="644652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167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3000" b="1" dirty="0">
                <a:solidFill>
                  <a:srgbClr val="1E2761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اشتباهات رایج در محاسبه تعطیل‌کاری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10332720" y="1664208"/>
            <a:ext cx="457200" cy="457200"/>
          </a:xfrm>
          <a:prstGeom prst="ellipse">
            <a:avLst/>
          </a:prstGeom>
          <a:solidFill>
            <a:srgbClr val="E85C5C"/>
          </a:solidFill>
          <a:ln/>
        </p:spPr>
      </p:sp>
      <p:sp>
        <p:nvSpPr>
          <p:cNvPr id="4" name="Text 2"/>
          <p:cNvSpPr/>
          <p:nvPr/>
        </p:nvSpPr>
        <p:spPr>
          <a:xfrm>
            <a:off x="10332720" y="166420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✕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548640" y="1554480"/>
            <a:ext cx="9601200" cy="685800"/>
          </a:xfrm>
          <a:prstGeom prst="roundRect">
            <a:avLst>
              <a:gd name="adj" fmla="val 13333"/>
            </a:avLst>
          </a:prstGeom>
          <a:solidFill>
            <a:srgbClr val="F4F6FC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554480"/>
            <a:ext cx="9052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اشتباه گرفتن تعطیل‌کاری با جمعه‌کاری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10332720" y="2532888"/>
            <a:ext cx="457200" cy="457200"/>
          </a:xfrm>
          <a:prstGeom prst="ellipse">
            <a:avLst/>
          </a:prstGeom>
          <a:solidFill>
            <a:srgbClr val="E85C5C"/>
          </a:solidFill>
          <a:ln/>
        </p:spPr>
      </p:sp>
      <p:sp>
        <p:nvSpPr>
          <p:cNvPr id="8" name="Text 6"/>
          <p:cNvSpPr/>
          <p:nvPr/>
        </p:nvSpPr>
        <p:spPr>
          <a:xfrm>
            <a:off x="10332720" y="253288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✕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548640" y="2423160"/>
            <a:ext cx="9601200" cy="685800"/>
          </a:xfrm>
          <a:prstGeom prst="roundRect">
            <a:avLst>
              <a:gd name="adj" fmla="val 13333"/>
            </a:avLst>
          </a:prstGeom>
          <a:solidFill>
            <a:srgbClr val="F4F6FC"/>
          </a:solidFill>
          <a:ln/>
        </p:spPr>
      </p:sp>
      <p:sp>
        <p:nvSpPr>
          <p:cNvPr id="10" name="Text 8"/>
          <p:cNvSpPr/>
          <p:nvPr/>
        </p:nvSpPr>
        <p:spPr>
          <a:xfrm>
            <a:off x="914400" y="2423160"/>
            <a:ext cx="9052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محاسبه نادرست ضریب ۴۰ درصد</a:t>
            </a:r>
            <a:endParaRPr lang="en-US" sz="2400" dirty="0"/>
          </a:p>
        </p:txBody>
      </p:sp>
      <p:sp>
        <p:nvSpPr>
          <p:cNvPr id="11" name="Shape 9"/>
          <p:cNvSpPr/>
          <p:nvPr/>
        </p:nvSpPr>
        <p:spPr>
          <a:xfrm>
            <a:off x="10332720" y="3401568"/>
            <a:ext cx="457200" cy="457200"/>
          </a:xfrm>
          <a:prstGeom prst="ellipse">
            <a:avLst/>
          </a:prstGeom>
          <a:solidFill>
            <a:srgbClr val="E85C5C"/>
          </a:solidFill>
          <a:ln/>
        </p:spPr>
      </p:sp>
      <p:sp>
        <p:nvSpPr>
          <p:cNvPr id="12" name="Text 10"/>
          <p:cNvSpPr/>
          <p:nvPr/>
        </p:nvSpPr>
        <p:spPr>
          <a:xfrm>
            <a:off x="10332720" y="340156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✕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548640" y="3291840"/>
            <a:ext cx="9601200" cy="685800"/>
          </a:xfrm>
          <a:prstGeom prst="roundRect">
            <a:avLst>
              <a:gd name="adj" fmla="val 13333"/>
            </a:avLst>
          </a:prstGeom>
          <a:solidFill>
            <a:srgbClr val="F4F6FC"/>
          </a:solidFill>
          <a:ln/>
        </p:spPr>
      </p:sp>
      <p:sp>
        <p:nvSpPr>
          <p:cNvPr id="14" name="Text 12"/>
          <p:cNvSpPr/>
          <p:nvPr/>
        </p:nvSpPr>
        <p:spPr>
          <a:xfrm>
            <a:off x="914400" y="3291840"/>
            <a:ext cx="9052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پرداخت نکردن فوق‌العاده جمعه‌کاری</a:t>
            </a:r>
            <a:endParaRPr lang="en-US" sz="2400" dirty="0"/>
          </a:p>
        </p:txBody>
      </p:sp>
      <p:sp>
        <p:nvSpPr>
          <p:cNvPr id="15" name="Shape 13"/>
          <p:cNvSpPr/>
          <p:nvPr/>
        </p:nvSpPr>
        <p:spPr>
          <a:xfrm>
            <a:off x="10332720" y="4270248"/>
            <a:ext cx="457200" cy="457200"/>
          </a:xfrm>
          <a:prstGeom prst="ellipse">
            <a:avLst/>
          </a:prstGeom>
          <a:solidFill>
            <a:srgbClr val="E85C5C"/>
          </a:solidFill>
          <a:ln/>
        </p:spPr>
      </p:sp>
      <p:sp>
        <p:nvSpPr>
          <p:cNvPr id="16" name="Text 14"/>
          <p:cNvSpPr/>
          <p:nvPr/>
        </p:nvSpPr>
        <p:spPr>
          <a:xfrm>
            <a:off x="10332720" y="427024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✕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9601200" cy="685800"/>
          </a:xfrm>
          <a:prstGeom prst="roundRect">
            <a:avLst>
              <a:gd name="adj" fmla="val 13333"/>
            </a:avLst>
          </a:prstGeom>
          <a:solidFill>
            <a:srgbClr val="F4F6FC"/>
          </a:solidFill>
          <a:ln/>
        </p:spPr>
      </p:sp>
      <p:sp>
        <p:nvSpPr>
          <p:cNvPr id="18" name="Text 16"/>
          <p:cNvSpPr/>
          <p:nvPr/>
        </p:nvSpPr>
        <p:spPr>
          <a:xfrm>
            <a:off x="914400" y="4160520"/>
            <a:ext cx="9052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اشتباه در محاسبه ساعت کار عادی</a:t>
            </a:r>
            <a:endParaRPr lang="en-US" sz="2400" dirty="0"/>
          </a:p>
        </p:txBody>
      </p:sp>
      <p:sp>
        <p:nvSpPr>
          <p:cNvPr id="19" name="Shape 17"/>
          <p:cNvSpPr/>
          <p:nvPr/>
        </p:nvSpPr>
        <p:spPr>
          <a:xfrm>
            <a:off x="10332720" y="5138928"/>
            <a:ext cx="457200" cy="457200"/>
          </a:xfrm>
          <a:prstGeom prst="ellipse">
            <a:avLst/>
          </a:prstGeom>
          <a:solidFill>
            <a:srgbClr val="E85C5C"/>
          </a:solidFill>
          <a:ln/>
        </p:spPr>
      </p:sp>
      <p:sp>
        <p:nvSpPr>
          <p:cNvPr id="20" name="Text 18"/>
          <p:cNvSpPr/>
          <p:nvPr/>
        </p:nvSpPr>
        <p:spPr>
          <a:xfrm>
            <a:off x="10332720" y="5138928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✕</a:t>
            </a:r>
            <a:endParaRPr lang="en-US" sz="1800" dirty="0"/>
          </a:p>
        </p:txBody>
      </p:sp>
      <p:sp>
        <p:nvSpPr>
          <p:cNvPr id="21" name="Shape 19"/>
          <p:cNvSpPr/>
          <p:nvPr/>
        </p:nvSpPr>
        <p:spPr>
          <a:xfrm>
            <a:off x="548640" y="5029200"/>
            <a:ext cx="9601200" cy="685800"/>
          </a:xfrm>
          <a:prstGeom prst="roundRect">
            <a:avLst>
              <a:gd name="adj" fmla="val 13333"/>
            </a:avLst>
          </a:prstGeom>
          <a:solidFill>
            <a:srgbClr val="F4F6FC"/>
          </a:solidFill>
          <a:ln/>
        </p:spPr>
      </p:sp>
      <p:sp>
        <p:nvSpPr>
          <p:cNvPr id="22" name="Text 20"/>
          <p:cNvSpPr/>
          <p:nvPr/>
        </p:nvSpPr>
        <p:spPr>
          <a:xfrm>
            <a:off x="914400" y="5029200"/>
            <a:ext cx="9052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400" dirty="0">
                <a:solidFill>
                  <a:srgbClr val="2B2B3A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یکسان در نظر گرفتن تعطیلات رسمی و اضافه‌کاری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11430000" y="644652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371600" y="-1645920"/>
            <a:ext cx="4572000" cy="4572000"/>
          </a:xfrm>
          <a:prstGeom prst="ellipse">
            <a:avLst/>
          </a:prstGeom>
          <a:solidFill>
            <a:srgbClr val="263875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548640"/>
            <a:ext cx="1109167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3400" b="1" dirty="0">
                <a:solidFill>
                  <a:srgbClr val="FFFFFF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جمع‌بندی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548640" y="1417320"/>
            <a:ext cx="1280160" cy="45720"/>
          </a:xfrm>
          <a:prstGeom prst="rect">
            <a:avLst/>
          </a:prstGeom>
          <a:solidFill>
            <a:srgbClr val="C9A24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828800"/>
            <a:ext cx="11091672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 algn="r" rtl="1">
              <a:spcAft>
                <a:spcPts val="1400"/>
              </a:spcAft>
              <a:buSzPct val="100000"/>
              <a:buChar char="●"/>
            </a:pP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ماده ۶۲: </a:t>
            </a:r>
            <a:r>
              <a:rPr lang="fa-IR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</a:t>
            </a:r>
            <a:r>
              <a:rPr lang="en-US" sz="2400" dirty="0" err="1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جمعه</a:t>
            </a: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 تعطیل هفتگی با مزد کامل است.</a:t>
            </a:r>
            <a:endParaRPr lang="en-US" sz="2400" dirty="0"/>
          </a:p>
          <a:p>
            <a:pPr marL="342900" indent="-342900" algn="r" rtl="1">
              <a:spcAft>
                <a:spcPts val="1400"/>
              </a:spcAft>
              <a:buSzPct val="100000"/>
              <a:buChar char="●"/>
            </a:pP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ماده ۶۳: تعطیلات رسمی و ۱۱ اردیبهشت نیز تعطیل با مزد هستند.</a:t>
            </a:r>
            <a:endParaRPr lang="en-US" sz="2400" dirty="0"/>
          </a:p>
          <a:p>
            <a:pPr marL="342900" indent="-342900" algn="r" rtl="1">
              <a:spcAft>
                <a:spcPts val="1400"/>
              </a:spcAft>
              <a:buSzPct val="100000"/>
              <a:buChar char="●"/>
            </a:pP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کار در این روزها مستحق ۴۰٪ اضافه‌مزد است.</a:t>
            </a:r>
            <a:endParaRPr lang="en-US" sz="2400" dirty="0"/>
          </a:p>
          <a:p>
            <a:pPr marL="342900" indent="-342900" algn="r" rtl="1">
              <a:spcAft>
                <a:spcPts val="1400"/>
              </a:spcAft>
              <a:buSzPct val="100000"/>
              <a:buChar char="●"/>
            </a:pPr>
            <a:r>
              <a:rPr lang="en-US" sz="2400" dirty="0">
                <a:solidFill>
                  <a:srgbClr val="CADCFC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آشنایی با این مواد از خطا و اختلاف در محاسبه حقوق جلوگیری می‌کند.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11430000" y="644652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9AA3C7"/>
                </a:solidFill>
                <a:latin typeface="B Nazanin" pitchFamily="34" charset="0"/>
                <a:ea typeface="B Nazanin" pitchFamily="34" charset="-122"/>
                <a:cs typeface="B Nazanin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391</Words>
  <Application>Microsoft Office PowerPoint</Application>
  <PresentationFormat>Widescreen</PresentationFormat>
  <Paragraphs>64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B Nazanin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Ariyana-Soft</cp:lastModifiedBy>
  <cp:revision>5</cp:revision>
  <dcterms:created xsi:type="dcterms:W3CDTF">2026-07-29T13:20:19Z</dcterms:created>
  <dcterms:modified xsi:type="dcterms:W3CDTF">2026-07-30T05:23:50Z</dcterms:modified>
</cp:coreProperties>
</file>